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84" r:id="rId1"/>
  </p:sldMasterIdLst>
  <p:notesMasterIdLst>
    <p:notesMasterId r:id="rId28"/>
  </p:notesMasterIdLst>
  <p:sldIdLst>
    <p:sldId id="256" r:id="rId2"/>
    <p:sldId id="320" r:id="rId3"/>
    <p:sldId id="321" r:id="rId4"/>
    <p:sldId id="303" r:id="rId5"/>
    <p:sldId id="304" r:id="rId6"/>
    <p:sldId id="294" r:id="rId7"/>
    <p:sldId id="316" r:id="rId8"/>
    <p:sldId id="266" r:id="rId9"/>
    <p:sldId id="306" r:id="rId10"/>
    <p:sldId id="268" r:id="rId11"/>
    <p:sldId id="308" r:id="rId12"/>
    <p:sldId id="269" r:id="rId13"/>
    <p:sldId id="317" r:id="rId14"/>
    <p:sldId id="318" r:id="rId15"/>
    <p:sldId id="278" r:id="rId16"/>
    <p:sldId id="315" r:id="rId17"/>
    <p:sldId id="274" r:id="rId18"/>
    <p:sldId id="289" r:id="rId19"/>
    <p:sldId id="312" r:id="rId20"/>
    <p:sldId id="313" r:id="rId21"/>
    <p:sldId id="293" r:id="rId22"/>
    <p:sldId id="284" r:id="rId23"/>
    <p:sldId id="287" r:id="rId24"/>
    <p:sldId id="311" r:id="rId25"/>
    <p:sldId id="286" r:id="rId26"/>
    <p:sldId id="319" r:id="rId27"/>
  </p:sldIdLst>
  <p:sldSz cx="12192000" cy="6858000"/>
  <p:notesSz cx="7004050" cy="929005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50063"/>
    <a:srgbClr val="FFCDF2"/>
    <a:srgbClr val="EE00B0"/>
    <a:srgbClr val="D5E3CF"/>
    <a:srgbClr val="40BAD2"/>
    <a:srgbClr val="195E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08" autoAdjust="0"/>
    <p:restoredTop sz="79605" autoAdjust="0"/>
  </p:normalViewPr>
  <p:slideViewPr>
    <p:cSldViewPr snapToGrid="0">
      <p:cViewPr varScale="1">
        <p:scale>
          <a:sx n="65" d="100"/>
          <a:sy n="65" d="100"/>
        </p:scale>
        <p:origin x="1272"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B125DDB-4CFB-468C-B2BE-71117C87945F}" type="doc">
      <dgm:prSet loTypeId="urn:microsoft.com/office/officeart/2005/8/layout/vProcess5" loCatId="process" qsTypeId="urn:microsoft.com/office/officeart/2005/8/quickstyle/simple2" qsCatId="simple" csTypeId="urn:microsoft.com/office/officeart/2005/8/colors/accent3_2" csCatId="accent3" phldr="1"/>
      <dgm:spPr/>
      <dgm:t>
        <a:bodyPr/>
        <a:lstStyle/>
        <a:p>
          <a:endParaRPr lang="en-US"/>
        </a:p>
      </dgm:t>
    </dgm:pt>
    <dgm:pt modelId="{650C7CF5-B98E-4ADC-B014-9A517B187885}">
      <dgm:prSet/>
      <dgm:spPr>
        <a:solidFill>
          <a:schemeClr val="accent1"/>
        </a:solidFill>
      </dgm:spPr>
      <dgm:t>
        <a:bodyPr/>
        <a:lstStyle/>
        <a:p>
          <a:r>
            <a:rPr lang="en-US"/>
            <a:t>Start early</a:t>
          </a:r>
        </a:p>
      </dgm:t>
    </dgm:pt>
    <dgm:pt modelId="{CDB16A31-957E-4907-A64C-77DCD8F1F578}" type="parTrans" cxnId="{1E11B3C2-EC59-4F2A-BB22-0024621D8CD2}">
      <dgm:prSet/>
      <dgm:spPr/>
      <dgm:t>
        <a:bodyPr/>
        <a:lstStyle/>
        <a:p>
          <a:endParaRPr lang="en-US"/>
        </a:p>
      </dgm:t>
    </dgm:pt>
    <dgm:pt modelId="{F142C53F-D301-481E-AF08-08D3F2609BD9}" type="sibTrans" cxnId="{1E11B3C2-EC59-4F2A-BB22-0024621D8CD2}">
      <dgm:prSet/>
      <dgm:spPr>
        <a:solidFill>
          <a:schemeClr val="bg2">
            <a:alpha val="90000"/>
          </a:schemeClr>
        </a:solidFill>
        <a:ln w="19050">
          <a:solidFill>
            <a:schemeClr val="tx2"/>
          </a:solidFill>
        </a:ln>
      </dgm:spPr>
      <dgm:t>
        <a:bodyPr/>
        <a:lstStyle/>
        <a:p>
          <a:endParaRPr lang="en-US"/>
        </a:p>
      </dgm:t>
    </dgm:pt>
    <dgm:pt modelId="{B6630637-7065-4F22-BE03-54DAD11126F6}">
      <dgm:prSet/>
      <dgm:spPr>
        <a:solidFill>
          <a:schemeClr val="accent1"/>
        </a:solidFill>
      </dgm:spPr>
      <dgm:t>
        <a:bodyPr/>
        <a:lstStyle/>
        <a:p>
          <a:r>
            <a:rPr lang="en-US"/>
            <a:t>‘Accessibility mindset’</a:t>
          </a:r>
        </a:p>
      </dgm:t>
    </dgm:pt>
    <dgm:pt modelId="{3EE7755A-3C5A-463F-83C4-F6D8C7E3BEAB}" type="parTrans" cxnId="{84C50B5A-FFEC-4599-9D25-4B9EA7DEC84D}">
      <dgm:prSet/>
      <dgm:spPr/>
      <dgm:t>
        <a:bodyPr/>
        <a:lstStyle/>
        <a:p>
          <a:endParaRPr lang="en-US"/>
        </a:p>
      </dgm:t>
    </dgm:pt>
    <dgm:pt modelId="{6894A656-2244-4E91-A21A-0D72753B8548}" type="sibTrans" cxnId="{84C50B5A-FFEC-4599-9D25-4B9EA7DEC84D}">
      <dgm:prSet/>
      <dgm:spPr>
        <a:solidFill>
          <a:schemeClr val="bg2">
            <a:alpha val="90000"/>
          </a:schemeClr>
        </a:solidFill>
        <a:ln w="19050">
          <a:solidFill>
            <a:schemeClr val="tx2"/>
          </a:solidFill>
        </a:ln>
      </dgm:spPr>
      <dgm:t>
        <a:bodyPr/>
        <a:lstStyle/>
        <a:p>
          <a:endParaRPr lang="en-US"/>
        </a:p>
      </dgm:t>
    </dgm:pt>
    <dgm:pt modelId="{33C4FF40-347D-467A-AFC0-0560E550AEA9}">
      <dgm:prSet/>
      <dgm:spPr>
        <a:solidFill>
          <a:schemeClr val="accent1"/>
        </a:solidFill>
      </dgm:spPr>
      <dgm:t>
        <a:bodyPr/>
        <a:lstStyle/>
        <a:p>
          <a:r>
            <a:rPr lang="en-US" dirty="0"/>
            <a:t>Teamwork</a:t>
          </a:r>
        </a:p>
      </dgm:t>
    </dgm:pt>
    <dgm:pt modelId="{5FFD4EFF-BE52-4D11-8BBE-12F833FDFB9D}" type="parTrans" cxnId="{F87793FD-C46B-4490-94D8-2F1BDA2CB428}">
      <dgm:prSet/>
      <dgm:spPr/>
      <dgm:t>
        <a:bodyPr/>
        <a:lstStyle/>
        <a:p>
          <a:endParaRPr lang="en-US"/>
        </a:p>
      </dgm:t>
    </dgm:pt>
    <dgm:pt modelId="{A945F4BE-7536-4613-B828-50FA902C4E7C}" type="sibTrans" cxnId="{F87793FD-C46B-4490-94D8-2F1BDA2CB428}">
      <dgm:prSet/>
      <dgm:spPr>
        <a:solidFill>
          <a:schemeClr val="bg2">
            <a:alpha val="90000"/>
          </a:schemeClr>
        </a:solidFill>
        <a:ln w="19050">
          <a:solidFill>
            <a:schemeClr val="tx2"/>
          </a:solidFill>
        </a:ln>
      </dgm:spPr>
      <dgm:t>
        <a:bodyPr/>
        <a:lstStyle/>
        <a:p>
          <a:endParaRPr lang="en-US"/>
        </a:p>
      </dgm:t>
    </dgm:pt>
    <dgm:pt modelId="{58F92511-7CE5-4B07-92AD-31D5F3E88D95}">
      <dgm:prSet/>
      <dgm:spPr>
        <a:solidFill>
          <a:schemeClr val="accent1"/>
        </a:solidFill>
      </dgm:spPr>
      <dgm:t>
        <a:bodyPr/>
        <a:lstStyle/>
        <a:p>
          <a:r>
            <a:rPr lang="en-US"/>
            <a:t>Budget</a:t>
          </a:r>
        </a:p>
      </dgm:t>
    </dgm:pt>
    <dgm:pt modelId="{B6E01CAD-CE76-404A-BDDC-CC1CF208927A}" type="parTrans" cxnId="{68919D63-53BC-4598-B3D2-5357D92B91DB}">
      <dgm:prSet/>
      <dgm:spPr/>
      <dgm:t>
        <a:bodyPr/>
        <a:lstStyle/>
        <a:p>
          <a:endParaRPr lang="en-US"/>
        </a:p>
      </dgm:t>
    </dgm:pt>
    <dgm:pt modelId="{BA60A450-2B38-4DBF-919A-3A4DBE4DC47D}" type="sibTrans" cxnId="{68919D63-53BC-4598-B3D2-5357D92B91DB}">
      <dgm:prSet/>
      <dgm:spPr/>
      <dgm:t>
        <a:bodyPr/>
        <a:lstStyle/>
        <a:p>
          <a:endParaRPr lang="en-US"/>
        </a:p>
      </dgm:t>
    </dgm:pt>
    <dgm:pt modelId="{5158D86E-B48C-46FA-ACC8-498FD4C82797}" type="pres">
      <dgm:prSet presAssocID="{CB125DDB-4CFB-468C-B2BE-71117C87945F}" presName="outerComposite" presStyleCnt="0">
        <dgm:presLayoutVars>
          <dgm:chMax val="5"/>
          <dgm:dir/>
          <dgm:resizeHandles val="exact"/>
        </dgm:presLayoutVars>
      </dgm:prSet>
      <dgm:spPr/>
    </dgm:pt>
    <dgm:pt modelId="{6636BD25-65A1-4B7A-8F89-8B5CA9C18B55}" type="pres">
      <dgm:prSet presAssocID="{CB125DDB-4CFB-468C-B2BE-71117C87945F}" presName="dummyMaxCanvas" presStyleCnt="0">
        <dgm:presLayoutVars/>
      </dgm:prSet>
      <dgm:spPr/>
    </dgm:pt>
    <dgm:pt modelId="{8B3B22E1-C017-4148-BDD3-A7B9036BDE6E}" type="pres">
      <dgm:prSet presAssocID="{CB125DDB-4CFB-468C-B2BE-71117C87945F}" presName="FourNodes_1" presStyleLbl="node1" presStyleIdx="0" presStyleCnt="4">
        <dgm:presLayoutVars>
          <dgm:bulletEnabled val="1"/>
        </dgm:presLayoutVars>
      </dgm:prSet>
      <dgm:spPr/>
    </dgm:pt>
    <dgm:pt modelId="{3FE0F8F2-AF50-42AF-801B-51C5AEFBCCAA}" type="pres">
      <dgm:prSet presAssocID="{CB125DDB-4CFB-468C-B2BE-71117C87945F}" presName="FourNodes_2" presStyleLbl="node1" presStyleIdx="1" presStyleCnt="4">
        <dgm:presLayoutVars>
          <dgm:bulletEnabled val="1"/>
        </dgm:presLayoutVars>
      </dgm:prSet>
      <dgm:spPr/>
    </dgm:pt>
    <dgm:pt modelId="{0D8B5E0B-62A1-422D-B95B-A38161F044FC}" type="pres">
      <dgm:prSet presAssocID="{CB125DDB-4CFB-468C-B2BE-71117C87945F}" presName="FourNodes_3" presStyleLbl="node1" presStyleIdx="2" presStyleCnt="4">
        <dgm:presLayoutVars>
          <dgm:bulletEnabled val="1"/>
        </dgm:presLayoutVars>
      </dgm:prSet>
      <dgm:spPr/>
    </dgm:pt>
    <dgm:pt modelId="{8B7457E2-9CD5-4CC3-9930-C5867388B443}" type="pres">
      <dgm:prSet presAssocID="{CB125DDB-4CFB-468C-B2BE-71117C87945F}" presName="FourNodes_4" presStyleLbl="node1" presStyleIdx="3" presStyleCnt="4">
        <dgm:presLayoutVars>
          <dgm:bulletEnabled val="1"/>
        </dgm:presLayoutVars>
      </dgm:prSet>
      <dgm:spPr/>
    </dgm:pt>
    <dgm:pt modelId="{CA1BE102-074D-4F52-859A-573DC9FA843D}" type="pres">
      <dgm:prSet presAssocID="{CB125DDB-4CFB-468C-B2BE-71117C87945F}" presName="FourConn_1-2" presStyleLbl="fgAccFollowNode1" presStyleIdx="0" presStyleCnt="3">
        <dgm:presLayoutVars>
          <dgm:bulletEnabled val="1"/>
        </dgm:presLayoutVars>
      </dgm:prSet>
      <dgm:spPr/>
    </dgm:pt>
    <dgm:pt modelId="{D7DC12CB-F7AA-4F7C-A5E9-37BC11B30F7F}" type="pres">
      <dgm:prSet presAssocID="{CB125DDB-4CFB-468C-B2BE-71117C87945F}" presName="FourConn_2-3" presStyleLbl="fgAccFollowNode1" presStyleIdx="1" presStyleCnt="3">
        <dgm:presLayoutVars>
          <dgm:bulletEnabled val="1"/>
        </dgm:presLayoutVars>
      </dgm:prSet>
      <dgm:spPr/>
    </dgm:pt>
    <dgm:pt modelId="{E58C54B0-58C9-4367-8DA7-2FAE2599E425}" type="pres">
      <dgm:prSet presAssocID="{CB125DDB-4CFB-468C-B2BE-71117C87945F}" presName="FourConn_3-4" presStyleLbl="fgAccFollowNode1" presStyleIdx="2" presStyleCnt="3">
        <dgm:presLayoutVars>
          <dgm:bulletEnabled val="1"/>
        </dgm:presLayoutVars>
      </dgm:prSet>
      <dgm:spPr/>
    </dgm:pt>
    <dgm:pt modelId="{4FAE79AB-7A40-4F44-B5D6-2A399FADC276}" type="pres">
      <dgm:prSet presAssocID="{CB125DDB-4CFB-468C-B2BE-71117C87945F}" presName="FourNodes_1_text" presStyleLbl="node1" presStyleIdx="3" presStyleCnt="4">
        <dgm:presLayoutVars>
          <dgm:bulletEnabled val="1"/>
        </dgm:presLayoutVars>
      </dgm:prSet>
      <dgm:spPr/>
    </dgm:pt>
    <dgm:pt modelId="{DC05C0B0-BA7C-4642-8459-9FA1FF9B9132}" type="pres">
      <dgm:prSet presAssocID="{CB125DDB-4CFB-468C-B2BE-71117C87945F}" presName="FourNodes_2_text" presStyleLbl="node1" presStyleIdx="3" presStyleCnt="4">
        <dgm:presLayoutVars>
          <dgm:bulletEnabled val="1"/>
        </dgm:presLayoutVars>
      </dgm:prSet>
      <dgm:spPr/>
    </dgm:pt>
    <dgm:pt modelId="{3FAF63F3-C5F4-4F37-ACD5-2AAA048AF8BE}" type="pres">
      <dgm:prSet presAssocID="{CB125DDB-4CFB-468C-B2BE-71117C87945F}" presName="FourNodes_3_text" presStyleLbl="node1" presStyleIdx="3" presStyleCnt="4">
        <dgm:presLayoutVars>
          <dgm:bulletEnabled val="1"/>
        </dgm:presLayoutVars>
      </dgm:prSet>
      <dgm:spPr/>
    </dgm:pt>
    <dgm:pt modelId="{2D422818-1A5C-468E-92F9-0716EAB9CB34}" type="pres">
      <dgm:prSet presAssocID="{CB125DDB-4CFB-468C-B2BE-71117C87945F}" presName="FourNodes_4_text" presStyleLbl="node1" presStyleIdx="3" presStyleCnt="4">
        <dgm:presLayoutVars>
          <dgm:bulletEnabled val="1"/>
        </dgm:presLayoutVars>
      </dgm:prSet>
      <dgm:spPr/>
    </dgm:pt>
  </dgm:ptLst>
  <dgm:cxnLst>
    <dgm:cxn modelId="{8CFC6D11-AAF9-42C3-A7C1-DAA6DC873FC1}" type="presOf" srcId="{58F92511-7CE5-4B07-92AD-31D5F3E88D95}" destId="{8B7457E2-9CD5-4CC3-9930-C5867388B443}" srcOrd="0" destOrd="0" presId="urn:microsoft.com/office/officeart/2005/8/layout/vProcess5"/>
    <dgm:cxn modelId="{5FEB3914-0DEB-4380-A165-FB0CE1455B77}" type="presOf" srcId="{B6630637-7065-4F22-BE03-54DAD11126F6}" destId="{DC05C0B0-BA7C-4642-8459-9FA1FF9B9132}" srcOrd="1" destOrd="0" presId="urn:microsoft.com/office/officeart/2005/8/layout/vProcess5"/>
    <dgm:cxn modelId="{4D4C8628-C190-449A-865B-D5F535EA73A8}" type="presOf" srcId="{A945F4BE-7536-4613-B828-50FA902C4E7C}" destId="{E58C54B0-58C9-4367-8DA7-2FAE2599E425}" srcOrd="0" destOrd="0" presId="urn:microsoft.com/office/officeart/2005/8/layout/vProcess5"/>
    <dgm:cxn modelId="{D1B96A2F-C45D-46B2-AD18-AA91F6D2CD45}" type="presOf" srcId="{58F92511-7CE5-4B07-92AD-31D5F3E88D95}" destId="{2D422818-1A5C-468E-92F9-0716EAB9CB34}" srcOrd="1" destOrd="0" presId="urn:microsoft.com/office/officeart/2005/8/layout/vProcess5"/>
    <dgm:cxn modelId="{77ED373D-0FB8-4E47-AB86-4F420E078F0E}" type="presOf" srcId="{F142C53F-D301-481E-AF08-08D3F2609BD9}" destId="{CA1BE102-074D-4F52-859A-573DC9FA843D}" srcOrd="0" destOrd="0" presId="urn:microsoft.com/office/officeart/2005/8/layout/vProcess5"/>
    <dgm:cxn modelId="{A9D73D3F-C236-4CBF-9972-B2B5B0263BC8}" type="presOf" srcId="{B6630637-7065-4F22-BE03-54DAD11126F6}" destId="{3FE0F8F2-AF50-42AF-801B-51C5AEFBCCAA}" srcOrd="0" destOrd="0" presId="urn:microsoft.com/office/officeart/2005/8/layout/vProcess5"/>
    <dgm:cxn modelId="{68919D63-53BC-4598-B3D2-5357D92B91DB}" srcId="{CB125DDB-4CFB-468C-B2BE-71117C87945F}" destId="{58F92511-7CE5-4B07-92AD-31D5F3E88D95}" srcOrd="3" destOrd="0" parTransId="{B6E01CAD-CE76-404A-BDDC-CC1CF208927A}" sibTransId="{BA60A450-2B38-4DBF-919A-3A4DBE4DC47D}"/>
    <dgm:cxn modelId="{4C4C2F78-94A5-478D-996B-84677068DEF0}" type="presOf" srcId="{650C7CF5-B98E-4ADC-B014-9A517B187885}" destId="{4FAE79AB-7A40-4F44-B5D6-2A399FADC276}" srcOrd="1" destOrd="0" presId="urn:microsoft.com/office/officeart/2005/8/layout/vProcess5"/>
    <dgm:cxn modelId="{84C50B5A-FFEC-4599-9D25-4B9EA7DEC84D}" srcId="{CB125DDB-4CFB-468C-B2BE-71117C87945F}" destId="{B6630637-7065-4F22-BE03-54DAD11126F6}" srcOrd="1" destOrd="0" parTransId="{3EE7755A-3C5A-463F-83C4-F6D8C7E3BEAB}" sibTransId="{6894A656-2244-4E91-A21A-0D72753B8548}"/>
    <dgm:cxn modelId="{B1C3618C-40AF-49A4-B78D-96F4ABD2275F}" type="presOf" srcId="{650C7CF5-B98E-4ADC-B014-9A517B187885}" destId="{8B3B22E1-C017-4148-BDD3-A7B9036BDE6E}" srcOrd="0" destOrd="0" presId="urn:microsoft.com/office/officeart/2005/8/layout/vProcess5"/>
    <dgm:cxn modelId="{A7770894-D139-4F7C-B3EE-E2A6459A0B73}" type="presOf" srcId="{6894A656-2244-4E91-A21A-0D72753B8548}" destId="{D7DC12CB-F7AA-4F7C-A5E9-37BC11B30F7F}" srcOrd="0" destOrd="0" presId="urn:microsoft.com/office/officeart/2005/8/layout/vProcess5"/>
    <dgm:cxn modelId="{57F575B6-7D05-4504-B960-D87D5B2E0748}" type="presOf" srcId="{33C4FF40-347D-467A-AFC0-0560E550AEA9}" destId="{0D8B5E0B-62A1-422D-B95B-A38161F044FC}" srcOrd="0" destOrd="0" presId="urn:microsoft.com/office/officeart/2005/8/layout/vProcess5"/>
    <dgm:cxn modelId="{A6E5FEBE-FBC1-4643-9621-87005662C4D4}" type="presOf" srcId="{CB125DDB-4CFB-468C-B2BE-71117C87945F}" destId="{5158D86E-B48C-46FA-ACC8-498FD4C82797}" srcOrd="0" destOrd="0" presId="urn:microsoft.com/office/officeart/2005/8/layout/vProcess5"/>
    <dgm:cxn modelId="{F0069AC0-DBB3-4366-85EE-727B9304BECF}" type="presOf" srcId="{33C4FF40-347D-467A-AFC0-0560E550AEA9}" destId="{3FAF63F3-C5F4-4F37-ACD5-2AAA048AF8BE}" srcOrd="1" destOrd="0" presId="urn:microsoft.com/office/officeart/2005/8/layout/vProcess5"/>
    <dgm:cxn modelId="{1E11B3C2-EC59-4F2A-BB22-0024621D8CD2}" srcId="{CB125DDB-4CFB-468C-B2BE-71117C87945F}" destId="{650C7CF5-B98E-4ADC-B014-9A517B187885}" srcOrd="0" destOrd="0" parTransId="{CDB16A31-957E-4907-A64C-77DCD8F1F578}" sibTransId="{F142C53F-D301-481E-AF08-08D3F2609BD9}"/>
    <dgm:cxn modelId="{F87793FD-C46B-4490-94D8-2F1BDA2CB428}" srcId="{CB125DDB-4CFB-468C-B2BE-71117C87945F}" destId="{33C4FF40-347D-467A-AFC0-0560E550AEA9}" srcOrd="2" destOrd="0" parTransId="{5FFD4EFF-BE52-4D11-8BBE-12F833FDFB9D}" sibTransId="{A945F4BE-7536-4613-B828-50FA902C4E7C}"/>
    <dgm:cxn modelId="{0CF479D2-BB85-4921-B29E-8B4D1B2DDBDF}" type="presParOf" srcId="{5158D86E-B48C-46FA-ACC8-498FD4C82797}" destId="{6636BD25-65A1-4B7A-8F89-8B5CA9C18B55}" srcOrd="0" destOrd="0" presId="urn:microsoft.com/office/officeart/2005/8/layout/vProcess5"/>
    <dgm:cxn modelId="{84D3FBCA-0927-4C33-8ECB-CD242AA8B2A5}" type="presParOf" srcId="{5158D86E-B48C-46FA-ACC8-498FD4C82797}" destId="{8B3B22E1-C017-4148-BDD3-A7B9036BDE6E}" srcOrd="1" destOrd="0" presId="urn:microsoft.com/office/officeart/2005/8/layout/vProcess5"/>
    <dgm:cxn modelId="{1F6F4D82-9FB4-4B88-8736-5ACF562D2777}" type="presParOf" srcId="{5158D86E-B48C-46FA-ACC8-498FD4C82797}" destId="{3FE0F8F2-AF50-42AF-801B-51C5AEFBCCAA}" srcOrd="2" destOrd="0" presId="urn:microsoft.com/office/officeart/2005/8/layout/vProcess5"/>
    <dgm:cxn modelId="{7691A0FD-A5EE-4048-87FD-353BA1E03F93}" type="presParOf" srcId="{5158D86E-B48C-46FA-ACC8-498FD4C82797}" destId="{0D8B5E0B-62A1-422D-B95B-A38161F044FC}" srcOrd="3" destOrd="0" presId="urn:microsoft.com/office/officeart/2005/8/layout/vProcess5"/>
    <dgm:cxn modelId="{E86E8D32-BD1D-4452-BC5A-84211D66229A}" type="presParOf" srcId="{5158D86E-B48C-46FA-ACC8-498FD4C82797}" destId="{8B7457E2-9CD5-4CC3-9930-C5867388B443}" srcOrd="4" destOrd="0" presId="urn:microsoft.com/office/officeart/2005/8/layout/vProcess5"/>
    <dgm:cxn modelId="{89E8AA19-D16A-49FB-9E35-457CFE26BB55}" type="presParOf" srcId="{5158D86E-B48C-46FA-ACC8-498FD4C82797}" destId="{CA1BE102-074D-4F52-859A-573DC9FA843D}" srcOrd="5" destOrd="0" presId="urn:microsoft.com/office/officeart/2005/8/layout/vProcess5"/>
    <dgm:cxn modelId="{B345A424-1D95-4313-A358-52C6BC46B5A0}" type="presParOf" srcId="{5158D86E-B48C-46FA-ACC8-498FD4C82797}" destId="{D7DC12CB-F7AA-4F7C-A5E9-37BC11B30F7F}" srcOrd="6" destOrd="0" presId="urn:microsoft.com/office/officeart/2005/8/layout/vProcess5"/>
    <dgm:cxn modelId="{8F29C3AE-D96A-4EBB-9982-DFBE9319ABA5}" type="presParOf" srcId="{5158D86E-B48C-46FA-ACC8-498FD4C82797}" destId="{E58C54B0-58C9-4367-8DA7-2FAE2599E425}" srcOrd="7" destOrd="0" presId="urn:microsoft.com/office/officeart/2005/8/layout/vProcess5"/>
    <dgm:cxn modelId="{C8608092-38E4-4CF1-B24E-1BB5BB50C5BA}" type="presParOf" srcId="{5158D86E-B48C-46FA-ACC8-498FD4C82797}" destId="{4FAE79AB-7A40-4F44-B5D6-2A399FADC276}" srcOrd="8" destOrd="0" presId="urn:microsoft.com/office/officeart/2005/8/layout/vProcess5"/>
    <dgm:cxn modelId="{590D5F78-C7C4-4138-984E-314CF1786F5D}" type="presParOf" srcId="{5158D86E-B48C-46FA-ACC8-498FD4C82797}" destId="{DC05C0B0-BA7C-4642-8459-9FA1FF9B9132}" srcOrd="9" destOrd="0" presId="urn:microsoft.com/office/officeart/2005/8/layout/vProcess5"/>
    <dgm:cxn modelId="{01CB9550-E726-4A08-9D1D-571A3D26A0EB}" type="presParOf" srcId="{5158D86E-B48C-46FA-ACC8-498FD4C82797}" destId="{3FAF63F3-C5F4-4F37-ACD5-2AAA048AF8BE}" srcOrd="10" destOrd="0" presId="urn:microsoft.com/office/officeart/2005/8/layout/vProcess5"/>
    <dgm:cxn modelId="{713C7408-D494-4A00-A43D-7487F283328A}" type="presParOf" srcId="{5158D86E-B48C-46FA-ACC8-498FD4C82797}" destId="{2D422818-1A5C-468E-92F9-0716EAB9CB34}"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3B22E1-C017-4148-BDD3-A7B9036BDE6E}">
      <dsp:nvSpPr>
        <dsp:cNvPr id="0" name=""/>
        <dsp:cNvSpPr/>
      </dsp:nvSpPr>
      <dsp:spPr>
        <a:xfrm>
          <a:off x="0" y="0"/>
          <a:ext cx="7802880" cy="1005840"/>
        </a:xfrm>
        <a:prstGeom prst="roundRect">
          <a:avLst>
            <a:gd name="adj" fmla="val 10000"/>
          </a:avLst>
        </a:prstGeom>
        <a:solidFill>
          <a:schemeClr val="accent1"/>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a:t>Start early</a:t>
          </a:r>
        </a:p>
      </dsp:txBody>
      <dsp:txXfrm>
        <a:off x="29460" y="29460"/>
        <a:ext cx="6632506" cy="946920"/>
      </dsp:txXfrm>
    </dsp:sp>
    <dsp:sp modelId="{3FE0F8F2-AF50-42AF-801B-51C5AEFBCCAA}">
      <dsp:nvSpPr>
        <dsp:cNvPr id="0" name=""/>
        <dsp:cNvSpPr/>
      </dsp:nvSpPr>
      <dsp:spPr>
        <a:xfrm>
          <a:off x="653491" y="1188720"/>
          <a:ext cx="7802880" cy="1005840"/>
        </a:xfrm>
        <a:prstGeom prst="roundRect">
          <a:avLst>
            <a:gd name="adj" fmla="val 10000"/>
          </a:avLst>
        </a:prstGeom>
        <a:solidFill>
          <a:schemeClr val="accent1"/>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a:t>‘Accessibility mindset’</a:t>
          </a:r>
        </a:p>
      </dsp:txBody>
      <dsp:txXfrm>
        <a:off x="682951" y="1218180"/>
        <a:ext cx="6436672" cy="946920"/>
      </dsp:txXfrm>
    </dsp:sp>
    <dsp:sp modelId="{0D8B5E0B-62A1-422D-B95B-A38161F044FC}">
      <dsp:nvSpPr>
        <dsp:cNvPr id="0" name=""/>
        <dsp:cNvSpPr/>
      </dsp:nvSpPr>
      <dsp:spPr>
        <a:xfrm>
          <a:off x="1297228" y="2377440"/>
          <a:ext cx="7802880" cy="1005840"/>
        </a:xfrm>
        <a:prstGeom prst="roundRect">
          <a:avLst>
            <a:gd name="adj" fmla="val 10000"/>
          </a:avLst>
        </a:prstGeom>
        <a:solidFill>
          <a:schemeClr val="accent1"/>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dirty="0"/>
            <a:t>Teamwork</a:t>
          </a:r>
        </a:p>
      </dsp:txBody>
      <dsp:txXfrm>
        <a:off x="1326688" y="2406900"/>
        <a:ext cx="6446426" cy="946920"/>
      </dsp:txXfrm>
    </dsp:sp>
    <dsp:sp modelId="{8B7457E2-9CD5-4CC3-9930-C5867388B443}">
      <dsp:nvSpPr>
        <dsp:cNvPr id="0" name=""/>
        <dsp:cNvSpPr/>
      </dsp:nvSpPr>
      <dsp:spPr>
        <a:xfrm>
          <a:off x="1950720" y="3566160"/>
          <a:ext cx="7802880" cy="1005840"/>
        </a:xfrm>
        <a:prstGeom prst="roundRect">
          <a:avLst>
            <a:gd name="adj" fmla="val 10000"/>
          </a:avLst>
        </a:prstGeom>
        <a:solidFill>
          <a:schemeClr val="accent1"/>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a:t>Budget</a:t>
          </a:r>
        </a:p>
      </dsp:txBody>
      <dsp:txXfrm>
        <a:off x="1980180" y="3595620"/>
        <a:ext cx="6436672" cy="946920"/>
      </dsp:txXfrm>
    </dsp:sp>
    <dsp:sp modelId="{CA1BE102-074D-4F52-859A-573DC9FA843D}">
      <dsp:nvSpPr>
        <dsp:cNvPr id="0" name=""/>
        <dsp:cNvSpPr/>
      </dsp:nvSpPr>
      <dsp:spPr>
        <a:xfrm>
          <a:off x="7149084" y="770382"/>
          <a:ext cx="653796" cy="653796"/>
        </a:xfrm>
        <a:prstGeom prst="downArrow">
          <a:avLst>
            <a:gd name="adj1" fmla="val 55000"/>
            <a:gd name="adj2" fmla="val 45000"/>
          </a:avLst>
        </a:prstGeom>
        <a:solidFill>
          <a:schemeClr val="bg2">
            <a:alpha val="90000"/>
          </a:schemeClr>
        </a:solidFill>
        <a:ln w="19050" cap="flat"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7296188" y="770382"/>
        <a:ext cx="359588" cy="491981"/>
      </dsp:txXfrm>
    </dsp:sp>
    <dsp:sp modelId="{D7DC12CB-F7AA-4F7C-A5E9-37BC11B30F7F}">
      <dsp:nvSpPr>
        <dsp:cNvPr id="0" name=""/>
        <dsp:cNvSpPr/>
      </dsp:nvSpPr>
      <dsp:spPr>
        <a:xfrm>
          <a:off x="7802575" y="1959102"/>
          <a:ext cx="653796" cy="653796"/>
        </a:xfrm>
        <a:prstGeom prst="downArrow">
          <a:avLst>
            <a:gd name="adj1" fmla="val 55000"/>
            <a:gd name="adj2" fmla="val 45000"/>
          </a:avLst>
        </a:prstGeom>
        <a:solidFill>
          <a:schemeClr val="bg2">
            <a:alpha val="90000"/>
          </a:schemeClr>
        </a:solidFill>
        <a:ln w="19050" cap="flat"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7949679" y="1959102"/>
        <a:ext cx="359588" cy="491981"/>
      </dsp:txXfrm>
    </dsp:sp>
    <dsp:sp modelId="{E58C54B0-58C9-4367-8DA7-2FAE2599E425}">
      <dsp:nvSpPr>
        <dsp:cNvPr id="0" name=""/>
        <dsp:cNvSpPr/>
      </dsp:nvSpPr>
      <dsp:spPr>
        <a:xfrm>
          <a:off x="8446312" y="3147822"/>
          <a:ext cx="653796" cy="653796"/>
        </a:xfrm>
        <a:prstGeom prst="downArrow">
          <a:avLst>
            <a:gd name="adj1" fmla="val 55000"/>
            <a:gd name="adj2" fmla="val 45000"/>
          </a:avLst>
        </a:prstGeom>
        <a:solidFill>
          <a:schemeClr val="bg2">
            <a:alpha val="90000"/>
          </a:schemeClr>
        </a:solidFill>
        <a:ln w="19050" cap="flat" cmpd="sng" algn="ctr">
          <a:solidFill>
            <a:schemeClr val="tx2"/>
          </a:solidFill>
          <a:prstDash val="solid"/>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8593416" y="3147822"/>
        <a:ext cx="359588" cy="491981"/>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sv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5088" cy="466116"/>
          </a:xfrm>
          <a:prstGeom prst="rect">
            <a:avLst/>
          </a:prstGeom>
        </p:spPr>
        <p:txBody>
          <a:bodyPr vert="horz" lIns="93104" tIns="46552" rIns="93104" bIns="46552" rtlCol="0"/>
          <a:lstStyle>
            <a:lvl1pPr algn="l">
              <a:defRPr sz="1200"/>
            </a:lvl1pPr>
          </a:lstStyle>
          <a:p>
            <a:endParaRPr lang="en-US"/>
          </a:p>
        </p:txBody>
      </p:sp>
      <p:sp>
        <p:nvSpPr>
          <p:cNvPr id="3" name="Date Placeholder 2"/>
          <p:cNvSpPr>
            <a:spLocks noGrp="1"/>
          </p:cNvSpPr>
          <p:nvPr>
            <p:ph type="dt" idx="1"/>
          </p:nvPr>
        </p:nvSpPr>
        <p:spPr>
          <a:xfrm>
            <a:off x="3967341" y="0"/>
            <a:ext cx="3035088" cy="466116"/>
          </a:xfrm>
          <a:prstGeom prst="rect">
            <a:avLst/>
          </a:prstGeom>
        </p:spPr>
        <p:txBody>
          <a:bodyPr vert="horz" lIns="93104" tIns="46552" rIns="93104" bIns="46552" rtlCol="0"/>
          <a:lstStyle>
            <a:lvl1pPr algn="r">
              <a:defRPr sz="1200"/>
            </a:lvl1pPr>
          </a:lstStyle>
          <a:p>
            <a:fld id="{2F9E42DC-5DA3-4E88-B367-F9EF3260420A}" type="datetimeFigureOut">
              <a:rPr lang="en-US" smtClean="0"/>
              <a:t>6/2/2022</a:t>
            </a:fld>
            <a:endParaRPr lang="en-US"/>
          </a:p>
        </p:txBody>
      </p:sp>
      <p:sp>
        <p:nvSpPr>
          <p:cNvPr id="4" name="Slide Image Placeholder 3"/>
          <p:cNvSpPr>
            <a:spLocks noGrp="1" noRot="1" noChangeAspect="1"/>
          </p:cNvSpPr>
          <p:nvPr>
            <p:ph type="sldImg" idx="2"/>
          </p:nvPr>
        </p:nvSpPr>
        <p:spPr>
          <a:xfrm>
            <a:off x="714375" y="1160463"/>
            <a:ext cx="5575300" cy="3136900"/>
          </a:xfrm>
          <a:prstGeom prst="rect">
            <a:avLst/>
          </a:prstGeom>
          <a:noFill/>
          <a:ln w="12700">
            <a:solidFill>
              <a:prstClr val="black"/>
            </a:solidFill>
          </a:ln>
        </p:spPr>
        <p:txBody>
          <a:bodyPr vert="horz" lIns="93104" tIns="46552" rIns="93104" bIns="46552" rtlCol="0" anchor="ctr"/>
          <a:lstStyle/>
          <a:p>
            <a:endParaRPr lang="en-US"/>
          </a:p>
        </p:txBody>
      </p:sp>
      <p:sp>
        <p:nvSpPr>
          <p:cNvPr id="5" name="Notes Placeholder 4"/>
          <p:cNvSpPr>
            <a:spLocks noGrp="1"/>
          </p:cNvSpPr>
          <p:nvPr>
            <p:ph type="body" sz="quarter" idx="3"/>
          </p:nvPr>
        </p:nvSpPr>
        <p:spPr>
          <a:xfrm>
            <a:off x="700405" y="4470837"/>
            <a:ext cx="5603240" cy="3657957"/>
          </a:xfrm>
          <a:prstGeom prst="rect">
            <a:avLst/>
          </a:prstGeom>
        </p:spPr>
        <p:txBody>
          <a:bodyPr vert="horz" lIns="93104" tIns="46552" rIns="93104" bIns="4655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3936"/>
            <a:ext cx="3035088" cy="466115"/>
          </a:xfrm>
          <a:prstGeom prst="rect">
            <a:avLst/>
          </a:prstGeom>
        </p:spPr>
        <p:txBody>
          <a:bodyPr vert="horz" lIns="93104" tIns="46552" rIns="93104" bIns="46552" rtlCol="0" anchor="b"/>
          <a:lstStyle>
            <a:lvl1pPr algn="l">
              <a:defRPr sz="1200"/>
            </a:lvl1pPr>
          </a:lstStyle>
          <a:p>
            <a:endParaRPr lang="en-US"/>
          </a:p>
        </p:txBody>
      </p:sp>
      <p:sp>
        <p:nvSpPr>
          <p:cNvPr id="7" name="Slide Number Placeholder 6"/>
          <p:cNvSpPr>
            <a:spLocks noGrp="1"/>
          </p:cNvSpPr>
          <p:nvPr>
            <p:ph type="sldNum" sz="quarter" idx="5"/>
          </p:nvPr>
        </p:nvSpPr>
        <p:spPr>
          <a:xfrm>
            <a:off x="3967341" y="8823936"/>
            <a:ext cx="3035088" cy="466115"/>
          </a:xfrm>
          <a:prstGeom prst="rect">
            <a:avLst/>
          </a:prstGeom>
        </p:spPr>
        <p:txBody>
          <a:bodyPr vert="horz" lIns="93104" tIns="46552" rIns="93104" bIns="46552" rtlCol="0" anchor="b"/>
          <a:lstStyle>
            <a:lvl1pPr algn="r">
              <a:defRPr sz="1200"/>
            </a:lvl1pPr>
          </a:lstStyle>
          <a:p>
            <a:fld id="{025B0414-FD77-4F2D-9752-EFD299F2D87B}" type="slidenum">
              <a:rPr lang="en-US" smtClean="0"/>
              <a:t>‹#›</a:t>
            </a:fld>
            <a:endParaRPr lang="en-US"/>
          </a:p>
        </p:txBody>
      </p:sp>
    </p:spTree>
    <p:extLst>
      <p:ext uri="{BB962C8B-B14F-4D97-AF65-F5344CB8AC3E}">
        <p14:creationId xmlns:p14="http://schemas.microsoft.com/office/powerpoint/2010/main" val="3916398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w3.org/TR/accname-aam-1.1/#dfn-accessibility-api" TargetMode="External"/><Relationship Id="rId2" Type="http://schemas.openxmlformats.org/officeDocument/2006/relationships/slide" Target="../slides/slide13.xml"/><Relationship Id="rId1" Type="http://schemas.openxmlformats.org/officeDocument/2006/relationships/notesMaster" Target="../notesMasters/notesMaster1.xml"/><Relationship Id="rId4" Type="http://schemas.openxmlformats.org/officeDocument/2006/relationships/hyperlink" Target="https://developer.mozilla.org/en-US/docs/Web/API/Document_Object_Model"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developer.mozilla.org/en-US/docs/Web/Accessibility/ARIA/Attributes/aria-labelledby"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the following open in the browser:</a:t>
            </a:r>
            <a:br>
              <a:rPr lang="en-US" dirty="0"/>
            </a:br>
            <a:endParaRPr lang="en-US" dirty="0"/>
          </a:p>
          <a:p>
            <a:r>
              <a:rPr lang="en-US" dirty="0"/>
              <a:t>Your app</a:t>
            </a:r>
          </a:p>
          <a:p>
            <a:r>
              <a:rPr lang="en-US" dirty="0"/>
              <a:t>https://www.deque.com/blog/writing-automated-tests-accessibility/</a:t>
            </a:r>
          </a:p>
          <a:p>
            <a:r>
              <a:rPr lang="en-US" dirty="0"/>
              <a:t>https://webaim.org/resources/contrastchecker/</a:t>
            </a:r>
          </a:p>
          <a:p>
            <a:r>
              <a:rPr lang="en-US" dirty="0"/>
              <a:t>Accessibility tree of some site</a:t>
            </a:r>
          </a:p>
        </p:txBody>
      </p:sp>
      <p:sp>
        <p:nvSpPr>
          <p:cNvPr id="4" name="Slide Number Placeholder 3"/>
          <p:cNvSpPr>
            <a:spLocks noGrp="1"/>
          </p:cNvSpPr>
          <p:nvPr>
            <p:ph type="sldNum" sz="quarter" idx="5"/>
          </p:nvPr>
        </p:nvSpPr>
        <p:spPr/>
        <p:txBody>
          <a:bodyPr/>
          <a:lstStyle/>
          <a:p>
            <a:fld id="{025B0414-FD77-4F2D-9752-EFD299F2D87B}" type="slidenum">
              <a:rPr lang="en-US" smtClean="0"/>
              <a:t>1</a:t>
            </a:fld>
            <a:endParaRPr lang="en-US"/>
          </a:p>
        </p:txBody>
      </p:sp>
    </p:spTree>
    <p:extLst>
      <p:ext uri="{BB962C8B-B14F-4D97-AF65-F5344CB8AC3E}">
        <p14:creationId xmlns:p14="http://schemas.microsoft.com/office/powerpoint/2010/main" val="5834850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042">
              <a:defRPr/>
            </a:pPr>
            <a:r>
              <a:rPr lang="en-US" dirty="0"/>
              <a:t>Instead </a:t>
            </a:r>
            <a:r>
              <a:rPr lang="en-US" dirty="0">
                <a:solidFill>
                  <a:schemeClr val="tx1"/>
                </a:solidFill>
              </a:rPr>
              <a:t>You can distinguish data with patterns AND color and your users will be much more likely to see exactly what you are presenting to them</a:t>
            </a:r>
          </a:p>
          <a:p>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11</a:t>
            </a:fld>
            <a:endParaRPr lang="en-US"/>
          </a:p>
        </p:txBody>
      </p:sp>
    </p:spTree>
    <p:extLst>
      <p:ext uri="{BB962C8B-B14F-4D97-AF65-F5344CB8AC3E}">
        <p14:creationId xmlns:p14="http://schemas.microsoft.com/office/powerpoint/2010/main" val="16334365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570" indent="-174570" defTabSz="931042">
              <a:buFont typeface="Arial" panose="020B0604020202020204" pitchFamily="34" charset="0"/>
              <a:buChar char="•"/>
              <a:defRPr/>
            </a:pPr>
            <a:r>
              <a:rPr lang="en-US" dirty="0"/>
              <a:t>Use EXPECTED behaviors to influence layout and keep things consistent across pages</a:t>
            </a:r>
          </a:p>
          <a:p>
            <a:pPr marL="174570" indent="-174570" defTabSz="931042">
              <a:buFont typeface="Arial" panose="020B0604020202020204" pitchFamily="34" charset="0"/>
              <a:buChar char="•"/>
              <a:defRPr/>
            </a:pPr>
            <a:r>
              <a:rPr lang="en-US" dirty="0"/>
              <a:t>Make sure the responsiveness corresponds across devices</a:t>
            </a:r>
          </a:p>
          <a:p>
            <a:pPr marL="174570" indent="-174570" defTabSz="931042">
              <a:buFont typeface="Arial" panose="020B0604020202020204" pitchFamily="34" charset="0"/>
              <a:buChar char="•"/>
              <a:defRPr/>
            </a:pPr>
            <a:r>
              <a:rPr lang="en-US" dirty="0"/>
              <a:t>A great example is Hulu – they overline the user when you look to switch profiles. </a:t>
            </a:r>
            <a:r>
              <a:rPr lang="en-US" dirty="0" err="1"/>
              <a:t>Bc</a:t>
            </a:r>
            <a:r>
              <a:rPr lang="en-US" dirty="0"/>
              <a:t> my learned behavior is that things are </a:t>
            </a:r>
            <a:r>
              <a:rPr lang="en-US" dirty="0" err="1"/>
              <a:t>undelined</a:t>
            </a:r>
            <a:r>
              <a:rPr lang="en-US" dirty="0"/>
              <a:t>, 50% of the time I switch to the wrong account. </a:t>
            </a:r>
            <a:br>
              <a:rPr lang="en-US" dirty="0"/>
            </a:br>
            <a:r>
              <a:rPr lang="en-US" dirty="0"/>
              <a:t>Ex: account info is usually top right and main nav bars are usually at the top of the page as well</a:t>
            </a:r>
          </a:p>
          <a:p>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12</a:t>
            </a:fld>
            <a:endParaRPr lang="en-US"/>
          </a:p>
        </p:txBody>
      </p:sp>
    </p:spTree>
    <p:extLst>
      <p:ext uri="{BB962C8B-B14F-4D97-AF65-F5344CB8AC3E}">
        <p14:creationId xmlns:p14="http://schemas.microsoft.com/office/powerpoint/2010/main" val="17111239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sng" dirty="0">
                <a:solidFill>
                  <a:srgbClr val="17779F"/>
                </a:solidFill>
                <a:effectLst/>
                <a:latin typeface="AvenirWeb"/>
                <a:hlinkClick r:id="rId3"/>
              </a:rPr>
              <a:t>Just like a DOM, accessibility has an Accessibility API</a:t>
            </a:r>
            <a:r>
              <a:rPr lang="en-US" b="0" i="0" dirty="0">
                <a:solidFill>
                  <a:srgbClr val="191919"/>
                </a:solidFill>
                <a:effectLst/>
                <a:latin typeface="AvenirWeb"/>
              </a:rPr>
              <a:t>. It is very similar to the </a:t>
            </a:r>
            <a:r>
              <a:rPr lang="en-US" b="0" i="0" u="sng" dirty="0">
                <a:solidFill>
                  <a:srgbClr val="17779F"/>
                </a:solidFill>
                <a:effectLst/>
                <a:latin typeface="AvenirWeb"/>
                <a:hlinkClick r:id="rId4"/>
              </a:rPr>
              <a:t>DOM API</a:t>
            </a:r>
            <a:r>
              <a:rPr lang="en-US" b="0" i="0" dirty="0">
                <a:solidFill>
                  <a:srgbClr val="191919"/>
                </a:solidFill>
                <a:effectLst/>
                <a:latin typeface="AvenirWeb"/>
              </a:rPr>
              <a:t>. </a:t>
            </a:r>
          </a:p>
          <a:p>
            <a:r>
              <a:rPr lang="en-US" b="0" i="0" dirty="0">
                <a:solidFill>
                  <a:srgbClr val="191919"/>
                </a:solidFill>
                <a:effectLst/>
                <a:latin typeface="AvenirWeb"/>
              </a:rPr>
              <a:t>It exposes objects and events to assistive technology through this API. </a:t>
            </a:r>
          </a:p>
          <a:p>
            <a:r>
              <a:rPr lang="en-US" b="0" i="0" dirty="0">
                <a:solidFill>
                  <a:srgbClr val="191919"/>
                </a:solidFill>
                <a:effectLst/>
                <a:latin typeface="AvenirWeb"/>
              </a:rPr>
              <a:t>This is the connector we need to get the information from the web browser to the screen reader.</a:t>
            </a:r>
          </a:p>
          <a:p>
            <a:endParaRPr lang="en-US" b="0" i="0" dirty="0">
              <a:solidFill>
                <a:srgbClr val="191919"/>
              </a:solidFill>
              <a:effectLst/>
              <a:latin typeface="AvenirWeb"/>
            </a:endParaRPr>
          </a:p>
          <a:p>
            <a:br>
              <a:rPr lang="en-US" dirty="0"/>
            </a:br>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13</a:t>
            </a:fld>
            <a:endParaRPr lang="en-US"/>
          </a:p>
        </p:txBody>
      </p:sp>
    </p:spTree>
    <p:extLst>
      <p:ext uri="{BB962C8B-B14F-4D97-AF65-F5344CB8AC3E}">
        <p14:creationId xmlns:p14="http://schemas.microsoft.com/office/powerpoint/2010/main" val="8612564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042">
              <a:defRPr/>
            </a:pPr>
            <a:r>
              <a:rPr lang="en-US" dirty="0"/>
              <a:t>Browsers convert the DOM into the Accessibility Tree</a:t>
            </a:r>
          </a:p>
          <a:p>
            <a:pPr defTabSz="931042">
              <a:defRPr/>
            </a:pPr>
            <a:r>
              <a:rPr lang="en-US" dirty="0"/>
              <a:t>The tree is what AT reads via the Accessibility API</a:t>
            </a:r>
          </a:p>
          <a:p>
            <a:pPr algn="l"/>
            <a:r>
              <a:rPr lang="en-US" b="0" i="0" dirty="0">
                <a:solidFill>
                  <a:srgbClr val="191919"/>
                </a:solidFill>
                <a:effectLst/>
                <a:latin typeface="AvenirWeb"/>
              </a:rPr>
              <a:t>Besides just giving context to how AT reads the DOM, this can also be used as a tool to find accessibility issues within your site</a:t>
            </a:r>
          </a:p>
          <a:p>
            <a:pPr algn="l"/>
            <a:endParaRPr lang="en-US" b="0" i="0" dirty="0">
              <a:solidFill>
                <a:srgbClr val="191919"/>
              </a:solidFill>
              <a:effectLst/>
              <a:latin typeface="AvenirWeb"/>
            </a:endParaRPr>
          </a:p>
          <a:p>
            <a:pPr algn="l"/>
            <a:r>
              <a:rPr lang="en-US" b="0" i="0" dirty="0">
                <a:solidFill>
                  <a:srgbClr val="191919"/>
                </a:solidFill>
                <a:effectLst/>
                <a:latin typeface="AvenirWeb"/>
              </a:rPr>
              <a:t>To see a websites tree, access in the browser, access the Developer Tools and with the Elements tab selected you’ll find an Accessibility sub-tab</a:t>
            </a:r>
          </a:p>
          <a:p>
            <a:br>
              <a:rPr lang="en-US" dirty="0"/>
            </a:br>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14</a:t>
            </a:fld>
            <a:endParaRPr lang="en-US"/>
          </a:p>
        </p:txBody>
      </p:sp>
    </p:spTree>
    <p:extLst>
      <p:ext uri="{BB962C8B-B14F-4D97-AF65-F5344CB8AC3E}">
        <p14:creationId xmlns:p14="http://schemas.microsoft.com/office/powerpoint/2010/main" val="20227937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Semantics are </a:t>
            </a:r>
            <a:r>
              <a:rPr lang="en-US" b="1" i="1" dirty="0"/>
              <a:t>very</a:t>
            </a:r>
            <a:r>
              <a:rPr lang="en-US" dirty="0"/>
              <a:t> important for screen readers as they can’t structure and content without it</a:t>
            </a:r>
          </a:p>
          <a:p>
            <a:r>
              <a:rPr lang="en-US" dirty="0"/>
              <a:t>But it’s also important for </a:t>
            </a:r>
            <a:r>
              <a:rPr lang="en-US" dirty="0" err="1"/>
              <a:t>devs</a:t>
            </a:r>
            <a:r>
              <a:rPr lang="en-US" dirty="0"/>
              <a:t>. Using semantics saves time and gives you some “out-of-the-box” accessibility</a:t>
            </a:r>
          </a:p>
          <a:p>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15</a:t>
            </a:fld>
            <a:endParaRPr lang="en-US"/>
          </a:p>
        </p:txBody>
      </p:sp>
    </p:spTree>
    <p:extLst>
      <p:ext uri="{BB962C8B-B14F-4D97-AF65-F5344CB8AC3E}">
        <p14:creationId xmlns:p14="http://schemas.microsoft.com/office/powerpoint/2010/main" val="30073691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042">
              <a:defRPr/>
            </a:pPr>
            <a:r>
              <a:rPr lang="en-US" dirty="0"/>
              <a:t>Accessible names are required and only needed for interactive elements</a:t>
            </a:r>
          </a:p>
          <a:p>
            <a:pPr defTabSz="931042">
              <a:defRPr/>
            </a:pPr>
            <a:r>
              <a:rPr lang="en-US" dirty="0"/>
              <a:t>So </a:t>
            </a:r>
            <a:r>
              <a:rPr lang="en-US" dirty="0" err="1"/>
              <a:t>divs</a:t>
            </a:r>
            <a:r>
              <a:rPr lang="en-US" dirty="0"/>
              <a:t> and spans do not need accessible names</a:t>
            </a:r>
          </a:p>
          <a:p>
            <a:pPr defTabSz="931042">
              <a:defRPr/>
            </a:pPr>
            <a:r>
              <a:rPr lang="en-US" dirty="0"/>
              <a:t>Screen readers read these names aloud</a:t>
            </a:r>
          </a:p>
          <a:p>
            <a:pPr defTabSz="931042">
              <a:defRPr/>
            </a:pPr>
            <a:r>
              <a:rPr lang="en-US" dirty="0"/>
              <a:t>Depending on the context the value may be visual or hidden</a:t>
            </a:r>
          </a:p>
          <a:p>
            <a:pPr defTabSz="931042">
              <a:defRPr/>
            </a:pPr>
            <a:r>
              <a:rPr lang="en-US" dirty="0"/>
              <a:t>Using semantics often gives us the Accessible name we need</a:t>
            </a:r>
          </a:p>
          <a:p>
            <a:pPr defTabSz="931042">
              <a:defRPr/>
            </a:pPr>
            <a:r>
              <a:rPr lang="en-US" dirty="0"/>
              <a:t>For example, a button's accessible name is the content between the opening and closing &lt;button&gt; tags</a:t>
            </a:r>
          </a:p>
          <a:p>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16</a:t>
            </a:fld>
            <a:endParaRPr lang="en-US"/>
          </a:p>
        </p:txBody>
      </p:sp>
    </p:spTree>
    <p:extLst>
      <p:ext uri="{BB962C8B-B14F-4D97-AF65-F5344CB8AC3E}">
        <p14:creationId xmlns:p14="http://schemas.microsoft.com/office/powerpoint/2010/main" val="11372644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042">
              <a:defRPr/>
            </a:pPr>
            <a:r>
              <a:rPr lang="en-US" b="0" i="0" dirty="0">
                <a:solidFill>
                  <a:srgbClr val="1B1B1B"/>
                </a:solidFill>
                <a:effectLst/>
                <a:latin typeface="arial" panose="020B0604020202020204" pitchFamily="34" charset="0"/>
              </a:rPr>
              <a:t>Aria stands for Aria Rich Internet Application</a:t>
            </a:r>
          </a:p>
          <a:p>
            <a:pPr defTabSz="931042">
              <a:defRPr/>
            </a:pPr>
            <a:r>
              <a:rPr lang="en-US" b="0" i="0" dirty="0">
                <a:solidFill>
                  <a:srgbClr val="1B1B1B"/>
                </a:solidFill>
                <a:effectLst/>
                <a:latin typeface="arial" panose="020B0604020202020204" pitchFamily="34" charset="0"/>
              </a:rPr>
              <a:t>These attributes help make content and apps more accessible</a:t>
            </a:r>
          </a:p>
          <a:p>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17</a:t>
            </a:fld>
            <a:endParaRPr lang="en-US"/>
          </a:p>
        </p:txBody>
      </p:sp>
    </p:spTree>
    <p:extLst>
      <p:ext uri="{BB962C8B-B14F-4D97-AF65-F5344CB8AC3E}">
        <p14:creationId xmlns:p14="http://schemas.microsoft.com/office/powerpoint/2010/main" val="26053106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B1B1B"/>
                </a:solidFill>
                <a:effectLst/>
                <a:latin typeface="Inter"/>
              </a:rPr>
              <a:t>If you don’t mind me mixing my movie themes for just a moment</a:t>
            </a:r>
          </a:p>
          <a:p>
            <a:pPr algn="l"/>
            <a:r>
              <a:rPr lang="en-US" b="0" i="0" dirty="0">
                <a:solidFill>
                  <a:srgbClr val="1B1B1B"/>
                </a:solidFill>
                <a:effectLst/>
                <a:latin typeface="Inter"/>
              </a:rPr>
              <a:t>If you can use semantic HTML without adding an ARIA role, state or property to make it accessible, that is the best path to take</a:t>
            </a:r>
          </a:p>
          <a:p>
            <a:pPr algn="l"/>
            <a:r>
              <a:rPr lang="en-US" b="0" i="0" dirty="0">
                <a:effectLst/>
                <a:latin typeface="Inter"/>
              </a:rPr>
              <a:t>"No ARIA is better than bad ARIA." </a:t>
            </a:r>
          </a:p>
          <a:p>
            <a:pPr algn="l"/>
            <a:r>
              <a:rPr lang="en-US" b="0" i="0" dirty="0">
                <a:effectLst/>
                <a:latin typeface="Inter"/>
              </a:rPr>
              <a:t>In a study conducted by </a:t>
            </a:r>
            <a:r>
              <a:rPr lang="en-US" b="0" i="0" dirty="0" err="1">
                <a:effectLst/>
                <a:latin typeface="Inter"/>
              </a:rPr>
              <a:t>WebAim</a:t>
            </a:r>
            <a:r>
              <a:rPr lang="en-US" b="0" i="0" dirty="0">
                <a:effectLst/>
                <a:latin typeface="Inter"/>
              </a:rPr>
              <a:t>, they found that pages with ARIA present averaged 41% more detected errors than those without ARIA. </a:t>
            </a:r>
          </a:p>
          <a:p>
            <a:pPr algn="l"/>
            <a:r>
              <a:rPr lang="en-US" b="0" i="0" dirty="0">
                <a:effectLst/>
                <a:latin typeface="Inter"/>
              </a:rPr>
              <a:t>ARIA is designed to make web pages more accessible, if used incorrectly, it can do more harm than good.</a:t>
            </a:r>
          </a:p>
        </p:txBody>
      </p:sp>
      <p:sp>
        <p:nvSpPr>
          <p:cNvPr id="4" name="Slide Number Placeholder 3"/>
          <p:cNvSpPr>
            <a:spLocks noGrp="1"/>
          </p:cNvSpPr>
          <p:nvPr>
            <p:ph type="sldNum" sz="quarter" idx="5"/>
          </p:nvPr>
        </p:nvSpPr>
        <p:spPr/>
        <p:txBody>
          <a:bodyPr/>
          <a:lstStyle/>
          <a:p>
            <a:fld id="{025B0414-FD77-4F2D-9752-EFD299F2D87B}" type="slidenum">
              <a:rPr lang="en-US" smtClean="0"/>
              <a:t>18</a:t>
            </a:fld>
            <a:endParaRPr lang="en-US"/>
          </a:p>
        </p:txBody>
      </p:sp>
    </p:spTree>
    <p:extLst>
      <p:ext uri="{BB962C8B-B14F-4D97-AF65-F5344CB8AC3E}">
        <p14:creationId xmlns:p14="http://schemas.microsoft.com/office/powerpoint/2010/main" val="33802971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can’t use semantics to give something an accessible name you will use Aria and Aria </a:t>
            </a:r>
            <a:r>
              <a:rPr lang="en-US" dirty="0" err="1"/>
              <a:t>Labelledy</a:t>
            </a:r>
            <a:r>
              <a:rPr lang="en-US" dirty="0"/>
              <a:t> by</a:t>
            </a:r>
          </a:p>
          <a:p>
            <a:r>
              <a:rPr lang="en-US" dirty="0" err="1"/>
              <a:t>Labelledby</a:t>
            </a:r>
            <a:r>
              <a:rPr lang="en-US" dirty="0"/>
              <a:t>: </a:t>
            </a:r>
          </a:p>
          <a:p>
            <a:pPr marL="174570" indent="-174570">
              <a:buFont typeface="Arial" panose="020B0604020202020204" pitchFamily="34" charset="0"/>
              <a:buChar char="•"/>
            </a:pPr>
            <a:r>
              <a:rPr lang="en-US" dirty="0"/>
              <a:t>Longer content that provides a description</a:t>
            </a:r>
          </a:p>
          <a:p>
            <a:pPr marL="174570" indent="-174570">
              <a:buFont typeface="Arial" panose="020B0604020202020204" pitchFamily="34" charset="0"/>
              <a:buChar char="•"/>
            </a:pPr>
            <a:r>
              <a:rPr lang="en-US" b="0" i="0" dirty="0">
                <a:solidFill>
                  <a:srgbClr val="1B1B1B"/>
                </a:solidFill>
                <a:effectLst/>
                <a:latin typeface="Inter"/>
              </a:rPr>
              <a:t>overrides other methods of naming the element, including </a:t>
            </a:r>
            <a:r>
              <a:rPr lang="en-US" dirty="0"/>
              <a:t>aria-label</a:t>
            </a:r>
            <a:r>
              <a:rPr lang="en-US" b="0" i="0" dirty="0">
                <a:solidFill>
                  <a:srgbClr val="1B1B1B"/>
                </a:solidFill>
                <a:effectLst/>
                <a:latin typeface="Inter"/>
              </a:rPr>
              <a:t>, other naming attributes, and even the element's contents.</a:t>
            </a:r>
          </a:p>
          <a:p>
            <a:pPr marL="174570" indent="-174570">
              <a:buFont typeface="Arial" panose="020B0604020202020204" pitchFamily="34" charset="0"/>
              <a:buChar char="•"/>
            </a:pPr>
            <a:r>
              <a:rPr lang="en-US" b="0" i="0" dirty="0">
                <a:solidFill>
                  <a:srgbClr val="1B1B1B"/>
                </a:solidFill>
                <a:effectLst/>
                <a:latin typeface="Inter"/>
              </a:rPr>
              <a:t>Takes an ide </a:t>
            </a:r>
            <a:endParaRPr lang="en-US" dirty="0"/>
          </a:p>
          <a:p>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19</a:t>
            </a:fld>
            <a:endParaRPr lang="en-US"/>
          </a:p>
        </p:txBody>
      </p:sp>
    </p:spTree>
    <p:extLst>
      <p:ext uri="{BB962C8B-B14F-4D97-AF65-F5344CB8AC3E}">
        <p14:creationId xmlns:p14="http://schemas.microsoft.com/office/powerpoint/2010/main" val="1689122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aria-label</a:t>
            </a:r>
            <a:r>
              <a:rPr lang="en-US" b="0" i="0" dirty="0">
                <a:solidFill>
                  <a:srgbClr val="1B1B1B"/>
                </a:solidFill>
                <a:effectLst/>
                <a:latin typeface="Inter"/>
              </a:rPr>
              <a:t> can be used in cases where text that could label the element is </a:t>
            </a:r>
            <a:r>
              <a:rPr lang="en-US" b="0" i="1" dirty="0">
                <a:solidFill>
                  <a:srgbClr val="1B1B1B"/>
                </a:solidFill>
                <a:effectLst/>
                <a:latin typeface="Inter"/>
              </a:rPr>
              <a:t>not</a:t>
            </a:r>
            <a:r>
              <a:rPr lang="en-US" b="0" i="0" dirty="0">
                <a:solidFill>
                  <a:srgbClr val="1B1B1B"/>
                </a:solidFill>
                <a:effectLst/>
                <a:latin typeface="Inter"/>
              </a:rPr>
              <a:t> visible. If there is visible text that labels an element, use </a:t>
            </a:r>
            <a:r>
              <a:rPr lang="en-US" b="0" i="0" u="sng" dirty="0">
                <a:effectLst/>
                <a:latin typeface="Inter"/>
                <a:hlinkClick r:id="rId3"/>
              </a:rPr>
              <a:t>aria-</a:t>
            </a:r>
            <a:r>
              <a:rPr lang="en-US" b="0" i="0" u="sng" dirty="0" err="1">
                <a:effectLst/>
                <a:latin typeface="Inter"/>
                <a:hlinkClick r:id="rId3"/>
              </a:rPr>
              <a:t>labelledby</a:t>
            </a:r>
            <a:r>
              <a:rPr lang="en-US" b="0" i="0" dirty="0">
                <a:solidFill>
                  <a:srgbClr val="1B1B1B"/>
                </a:solidFill>
                <a:effectLst/>
                <a:latin typeface="Inter"/>
              </a:rPr>
              <a:t> instead.</a:t>
            </a:r>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20</a:t>
            </a:fld>
            <a:endParaRPr lang="en-US"/>
          </a:p>
        </p:txBody>
      </p:sp>
    </p:spTree>
    <p:extLst>
      <p:ext uri="{BB962C8B-B14F-4D97-AF65-F5344CB8AC3E}">
        <p14:creationId xmlns:p14="http://schemas.microsoft.com/office/powerpoint/2010/main" val="3824707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to our sponsors</a:t>
            </a:r>
          </a:p>
        </p:txBody>
      </p:sp>
      <p:sp>
        <p:nvSpPr>
          <p:cNvPr id="4" name="Slide Number Placeholder 3"/>
          <p:cNvSpPr>
            <a:spLocks noGrp="1"/>
          </p:cNvSpPr>
          <p:nvPr>
            <p:ph type="sldNum" sz="quarter" idx="5"/>
          </p:nvPr>
        </p:nvSpPr>
        <p:spPr/>
        <p:txBody>
          <a:bodyPr/>
          <a:lstStyle/>
          <a:p>
            <a:fld id="{025B0414-FD77-4F2D-9752-EFD299F2D87B}" type="slidenum">
              <a:rPr lang="en-US" smtClean="0"/>
              <a:t>2</a:t>
            </a:fld>
            <a:endParaRPr lang="en-US"/>
          </a:p>
        </p:txBody>
      </p:sp>
    </p:spTree>
    <p:extLst>
      <p:ext uri="{BB962C8B-B14F-4D97-AF65-F5344CB8AC3E}">
        <p14:creationId xmlns:p14="http://schemas.microsoft.com/office/powerpoint/2010/main" val="34408479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042">
              <a:defRPr/>
            </a:pPr>
            <a:r>
              <a:rPr lang="en-US" dirty="0"/>
              <a:t>https://webaim.org/techniques/alttext/</a:t>
            </a:r>
          </a:p>
          <a:p>
            <a:pPr marL="174570" indent="-174570" defTabSz="931042">
              <a:buFont typeface="Arial" panose="020B0604020202020204" pitchFamily="34" charset="0"/>
              <a:buChar char="•"/>
              <a:defRPr/>
            </a:pPr>
            <a:r>
              <a:rPr lang="en-US" dirty="0"/>
              <a:t>Images</a:t>
            </a:r>
          </a:p>
          <a:p>
            <a:pPr marL="174570" indent="-174570" defTabSz="931042">
              <a:buFont typeface="Arial" panose="020B0604020202020204" pitchFamily="34" charset="0"/>
              <a:buChar char="•"/>
              <a:defRPr/>
            </a:pPr>
            <a:r>
              <a:rPr lang="en-US" dirty="0"/>
              <a:t>Multimedia</a:t>
            </a:r>
          </a:p>
          <a:p>
            <a:pPr marL="174570" indent="-174570" defTabSz="931042">
              <a:buFont typeface="Arial" panose="020B0604020202020204" pitchFamily="34" charset="0"/>
              <a:buChar char="•"/>
              <a:defRPr/>
            </a:pPr>
            <a:r>
              <a:rPr lang="en-US" dirty="0"/>
              <a:t>Graphs</a:t>
            </a:r>
          </a:p>
          <a:p>
            <a:pPr lvl="0"/>
            <a:r>
              <a:rPr lang="en-US" sz="2400" dirty="0"/>
              <a:t>Functional for :</a:t>
            </a:r>
          </a:p>
          <a:p>
            <a:pPr lvl="1"/>
            <a:r>
              <a:rPr lang="en-US" sz="2000" dirty="0"/>
              <a:t>Screen readers</a:t>
            </a:r>
          </a:p>
          <a:p>
            <a:pPr lvl="1"/>
            <a:r>
              <a:rPr lang="en-US" sz="2000" dirty="0"/>
              <a:t>Loading failures or blocking</a:t>
            </a:r>
          </a:p>
          <a:p>
            <a:pPr lvl="1"/>
            <a:r>
              <a:rPr lang="en-US" sz="2000" dirty="0"/>
              <a:t>Search engines</a:t>
            </a:r>
          </a:p>
          <a:p>
            <a:pPr marL="174570" indent="-174570" defTabSz="931042">
              <a:buFont typeface="Arial" panose="020B0604020202020204" pitchFamily="34" charset="0"/>
              <a:buChar char="•"/>
              <a:defRPr/>
            </a:pPr>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21</a:t>
            </a:fld>
            <a:endParaRPr lang="en-US"/>
          </a:p>
        </p:txBody>
      </p:sp>
    </p:spTree>
    <p:extLst>
      <p:ext uri="{BB962C8B-B14F-4D97-AF65-F5344CB8AC3E}">
        <p14:creationId xmlns:p14="http://schemas.microsoft.com/office/powerpoint/2010/main" val="33733641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5521" indent="-465521">
              <a:buFont typeface="+mj-lt"/>
              <a:buAutoNum type="arabicPeriod"/>
            </a:pPr>
            <a:r>
              <a:rPr lang="en-US" dirty="0"/>
              <a:t>be accurate and equivalent in representing content and function.</a:t>
            </a:r>
          </a:p>
          <a:p>
            <a:pPr marL="465521" indent="-465521">
              <a:buFont typeface="+mj-lt"/>
              <a:buAutoNum type="arabicPeriod"/>
            </a:pPr>
            <a:r>
              <a:rPr lang="en-US" dirty="0"/>
              <a:t>Typically, only a few words are necessary, though rarely a short sentence or two may be appropriate.</a:t>
            </a:r>
          </a:p>
          <a:p>
            <a:pPr marL="465521" indent="-465521">
              <a:buFont typeface="+mj-lt"/>
              <a:buAutoNum type="arabicPeriod"/>
            </a:pPr>
            <a:r>
              <a:rPr lang="en-US" dirty="0"/>
              <a:t>not be redundant or provide the same information as text near the image.</a:t>
            </a:r>
          </a:p>
          <a:p>
            <a:pPr marL="465521" indent="-465521">
              <a:buFont typeface="+mj-lt"/>
              <a:buAutoNum type="arabicPeriod"/>
            </a:pPr>
            <a:r>
              <a:rPr lang="en-US" dirty="0"/>
              <a:t>not include phrases like "image of ..." or "graphic of ...", etc. This would be redundant since screen readers already announce "graphic" along with the alt text. If the fact that an image is a photograph or illustration, etc. is important content, it may be useful to include this in alternative text.</a:t>
            </a:r>
          </a:p>
          <a:p>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22</a:t>
            </a:fld>
            <a:endParaRPr lang="en-US"/>
          </a:p>
        </p:txBody>
      </p:sp>
    </p:spTree>
    <p:extLst>
      <p:ext uri="{BB962C8B-B14F-4D97-AF65-F5344CB8AC3E}">
        <p14:creationId xmlns:p14="http://schemas.microsoft.com/office/powerpoint/2010/main" val="29161588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 types of testing: </a:t>
            </a:r>
            <a:br>
              <a:rPr lang="en-US" dirty="0"/>
            </a:br>
            <a:r>
              <a:rPr lang="en-US" dirty="0"/>
              <a:t>Manual</a:t>
            </a:r>
          </a:p>
          <a:p>
            <a:r>
              <a:rPr lang="en-US" dirty="0"/>
              <a:t>Automated</a:t>
            </a:r>
          </a:p>
          <a:p>
            <a:endParaRPr lang="en-US" dirty="0"/>
          </a:p>
          <a:p>
            <a:r>
              <a:rPr lang="en-US" dirty="0"/>
              <a:t>Not a comprehensive list</a:t>
            </a:r>
          </a:p>
          <a:p>
            <a:r>
              <a:rPr lang="en-US" dirty="0"/>
              <a:t>WAVE demo</a:t>
            </a:r>
          </a:p>
        </p:txBody>
      </p:sp>
      <p:sp>
        <p:nvSpPr>
          <p:cNvPr id="4" name="Slide Number Placeholder 3"/>
          <p:cNvSpPr>
            <a:spLocks noGrp="1"/>
          </p:cNvSpPr>
          <p:nvPr>
            <p:ph type="sldNum" sz="quarter" idx="5"/>
          </p:nvPr>
        </p:nvSpPr>
        <p:spPr/>
        <p:txBody>
          <a:bodyPr/>
          <a:lstStyle/>
          <a:p>
            <a:fld id="{025B0414-FD77-4F2D-9752-EFD299F2D87B}" type="slidenum">
              <a:rPr lang="en-US" smtClean="0"/>
              <a:t>23</a:t>
            </a:fld>
            <a:endParaRPr lang="en-US"/>
          </a:p>
        </p:txBody>
      </p:sp>
    </p:spTree>
    <p:extLst>
      <p:ext uri="{BB962C8B-B14F-4D97-AF65-F5344CB8AC3E}">
        <p14:creationId xmlns:p14="http://schemas.microsoft.com/office/powerpoint/2010/main" val="39680393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24</a:t>
            </a:fld>
            <a:endParaRPr lang="en-US"/>
          </a:p>
        </p:txBody>
      </p:sp>
    </p:spTree>
    <p:extLst>
      <p:ext uri="{BB962C8B-B14F-4D97-AF65-F5344CB8AC3E}">
        <p14:creationId xmlns:p14="http://schemas.microsoft.com/office/powerpoint/2010/main" val="268053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25B0414-FD77-4F2D-9752-EFD299F2D87B}" type="slidenum">
              <a:rPr lang="en-US" smtClean="0"/>
              <a:t>25</a:t>
            </a:fld>
            <a:endParaRPr lang="en-US"/>
          </a:p>
        </p:txBody>
      </p:sp>
    </p:spTree>
    <p:extLst>
      <p:ext uri="{BB962C8B-B14F-4D97-AF65-F5344CB8AC3E}">
        <p14:creationId xmlns:p14="http://schemas.microsoft.com/office/powerpoint/2010/main" val="2786162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25B0414-FD77-4F2D-9752-EFD299F2D87B}" type="slidenum">
              <a:rPr lang="en-US" smtClean="0"/>
              <a:t>26</a:t>
            </a:fld>
            <a:endParaRPr lang="en-US"/>
          </a:p>
        </p:txBody>
      </p:sp>
    </p:spTree>
    <p:extLst>
      <p:ext uri="{BB962C8B-B14F-4D97-AF65-F5344CB8AC3E}">
        <p14:creationId xmlns:p14="http://schemas.microsoft.com/office/powerpoint/2010/main" val="1760982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no such thing as a 100% accessible website. </a:t>
            </a:r>
          </a:p>
          <a:p>
            <a:r>
              <a:rPr lang="en-US" dirty="0"/>
              <a:t>Be wary of tools or companies that claim they can provide 100% coverage. </a:t>
            </a:r>
          </a:p>
          <a:p>
            <a:r>
              <a:rPr lang="en-US" dirty="0"/>
              <a:t>It’s an iterative process, things are always changing, but we can strive to do our best. </a:t>
            </a:r>
          </a:p>
          <a:p>
            <a:r>
              <a:rPr lang="en-US" dirty="0"/>
              <a:t>On previous team’s we made it part of AC to fall between 70 and 85% accessible when running compliance checkers. </a:t>
            </a:r>
          </a:p>
          <a:p>
            <a:r>
              <a:rPr lang="en-US" dirty="0"/>
              <a:t>And if you’re asking, Aurelia how do I know my site’s Accessibility percentage, we’ll get to that in our testing section. </a:t>
            </a:r>
          </a:p>
        </p:txBody>
      </p:sp>
      <p:sp>
        <p:nvSpPr>
          <p:cNvPr id="4" name="Slide Number Placeholder 3"/>
          <p:cNvSpPr>
            <a:spLocks noGrp="1"/>
          </p:cNvSpPr>
          <p:nvPr>
            <p:ph type="sldNum" sz="quarter" idx="5"/>
          </p:nvPr>
        </p:nvSpPr>
        <p:spPr/>
        <p:txBody>
          <a:bodyPr/>
          <a:lstStyle/>
          <a:p>
            <a:fld id="{025B0414-FD77-4F2D-9752-EFD299F2D87B}" type="slidenum">
              <a:rPr lang="en-US" smtClean="0"/>
              <a:t>4</a:t>
            </a:fld>
            <a:endParaRPr lang="en-US"/>
          </a:p>
        </p:txBody>
      </p:sp>
    </p:spTree>
    <p:extLst>
      <p:ext uri="{BB962C8B-B14F-4D97-AF65-F5344CB8AC3E}">
        <p14:creationId xmlns:p14="http://schemas.microsoft.com/office/powerpoint/2010/main" val="18808268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25B0414-FD77-4F2D-9752-EFD299F2D87B}" type="slidenum">
              <a:rPr lang="en-US" smtClean="0"/>
              <a:t>5</a:t>
            </a:fld>
            <a:endParaRPr lang="en-US"/>
          </a:p>
        </p:txBody>
      </p:sp>
    </p:spTree>
    <p:extLst>
      <p:ext uri="{BB962C8B-B14F-4D97-AF65-F5344CB8AC3E}">
        <p14:creationId xmlns:p14="http://schemas.microsoft.com/office/powerpoint/2010/main" val="41943180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042">
              <a:defRPr/>
            </a:pPr>
            <a:r>
              <a:rPr lang="en-US" dirty="0">
                <a:latin typeface="Segoe UI" panose="020B0502040204020203" pitchFamily="34" charset="0"/>
                <a:ea typeface="Calibri" panose="020F0502020204030204" pitchFamily="34" charset="0"/>
                <a:cs typeface="Times New Roman" panose="02020603050405020304" pitchFamily="18" charset="0"/>
              </a:rPr>
              <a:t>3 levels of compliance - </a:t>
            </a:r>
            <a:r>
              <a:rPr lang="en-US" dirty="0">
                <a:solidFill>
                  <a:schemeClr val="tx1"/>
                </a:solidFill>
                <a:latin typeface="Segoe UI" panose="020B0502040204020203" pitchFamily="34" charset="0"/>
                <a:ea typeface="Calibri" panose="020F0502020204030204" pitchFamily="34" charset="0"/>
                <a:cs typeface="Times New Roman" panose="02020603050405020304" pitchFamily="18" charset="0"/>
              </a:rPr>
              <a:t>each progressively stricter, but each level making a site more accessible to more people</a:t>
            </a:r>
          </a:p>
          <a:p>
            <a:pPr defTabSz="931042">
              <a:defRPr/>
            </a:pPr>
            <a:endParaRPr lang="en-US" dirty="0">
              <a:solidFill>
                <a:schemeClr val="tx1"/>
              </a:solidFill>
              <a:latin typeface="Segoe UI" panose="020B0502040204020203" pitchFamily="34" charset="0"/>
              <a:ea typeface="Calibri" panose="020F0502020204030204" pitchFamily="34" charset="0"/>
              <a:cs typeface="Times New Roman" panose="02020603050405020304" pitchFamily="18" charset="0"/>
            </a:endParaRPr>
          </a:p>
          <a:p>
            <a:pPr defTabSz="931042">
              <a:defRPr/>
            </a:pPr>
            <a:r>
              <a:rPr lang="en-US" dirty="0">
                <a:solidFill>
                  <a:schemeClr val="tx1"/>
                </a:solidFill>
                <a:latin typeface="Segoe UI" panose="020B0502040204020203" pitchFamily="34" charset="0"/>
                <a:ea typeface="Calibri" panose="020F0502020204030204" pitchFamily="34" charset="0"/>
                <a:cs typeface="Times New Roman" panose="02020603050405020304" pitchFamily="18" charset="0"/>
              </a:rPr>
              <a:t>Essential – if not met, assistive technology may not be able to read, understand, or fully operate the page or view</a:t>
            </a:r>
            <a:br>
              <a:rPr lang="en-US" dirty="0">
                <a:solidFill>
                  <a:schemeClr val="tx1"/>
                </a:solidFill>
                <a:latin typeface="Segoe UI" panose="020B0502040204020203" pitchFamily="34" charset="0"/>
                <a:ea typeface="Calibri" panose="020F0502020204030204" pitchFamily="34" charset="0"/>
                <a:cs typeface="Times New Roman" panose="02020603050405020304" pitchFamily="18" charset="0"/>
              </a:rPr>
            </a:br>
            <a:r>
              <a:rPr lang="en-US" dirty="0">
                <a:solidFill>
                  <a:schemeClr val="tx1"/>
                </a:solidFill>
                <a:latin typeface="Segoe UI" panose="020B0502040204020203" pitchFamily="34" charset="0"/>
                <a:ea typeface="Calibri" panose="020F0502020204030204" pitchFamily="34" charset="0"/>
                <a:cs typeface="Times New Roman" panose="02020603050405020304" pitchFamily="18" charset="0"/>
              </a:rPr>
              <a:t>Ideal – required for government and public body websites</a:t>
            </a:r>
          </a:p>
          <a:p>
            <a:pPr defTabSz="931042">
              <a:defRPr/>
            </a:pPr>
            <a:r>
              <a:rPr lang="en-US" dirty="0">
                <a:solidFill>
                  <a:schemeClr val="tx1"/>
                </a:solidFill>
                <a:latin typeface="Segoe UI" panose="020B0502040204020203" pitchFamily="34" charset="0"/>
                <a:ea typeface="Calibri" panose="020F0502020204030204" pitchFamily="34" charset="0"/>
                <a:cs typeface="Times New Roman" panose="02020603050405020304" pitchFamily="18" charset="0"/>
              </a:rPr>
              <a:t>Specialized – typically reserved for parts of websites and web apps that serve a specialized audience</a:t>
            </a:r>
          </a:p>
          <a:p>
            <a:pPr defTabSz="931042">
              <a:defRPr/>
            </a:pPr>
            <a:endParaRPr lang="en-US" dirty="0">
              <a:solidFill>
                <a:schemeClr val="tx1"/>
              </a:solidFill>
              <a:latin typeface="Segoe UI" panose="020B0502040204020203"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025B0414-FD77-4F2D-9752-EFD299F2D87B}" type="slidenum">
              <a:rPr lang="en-US" smtClean="0"/>
              <a:t>6</a:t>
            </a:fld>
            <a:endParaRPr lang="en-US"/>
          </a:p>
        </p:txBody>
      </p:sp>
    </p:spTree>
    <p:extLst>
      <p:ext uri="{BB962C8B-B14F-4D97-AF65-F5344CB8AC3E}">
        <p14:creationId xmlns:p14="http://schemas.microsoft.com/office/powerpoint/2010/main" val="1713173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4570" indent="-174570">
              <a:buFont typeface="Arial" panose="020B0604020202020204" pitchFamily="34" charset="0"/>
              <a:buChar char="•"/>
            </a:pPr>
            <a:r>
              <a:rPr lang="en-US" dirty="0"/>
              <a:t>Start early – almost always easier, more effective, and less expensive</a:t>
            </a:r>
          </a:p>
          <a:p>
            <a:pPr marL="174570" indent="-174570">
              <a:buFont typeface="Arial" panose="020B0604020202020204" pitchFamily="34" charset="0"/>
              <a:buChar char="•"/>
            </a:pPr>
            <a:r>
              <a:rPr lang="en-US" dirty="0"/>
              <a:t>Integrate ‘accessibility mindset’ into the process</a:t>
            </a:r>
          </a:p>
          <a:p>
            <a:pPr marL="640091" lvl="1" indent="-174570">
              <a:buFont typeface="Arial" panose="020B0604020202020204" pitchFamily="34" charset="0"/>
              <a:buChar char="•"/>
            </a:pPr>
            <a:r>
              <a:rPr lang="en-US" dirty="0"/>
              <a:t>Consideration at every step in a product’s lifecycle</a:t>
            </a:r>
          </a:p>
          <a:p>
            <a:pPr marL="174570" indent="-174570">
              <a:buFont typeface="Arial" panose="020B0604020202020204" pitchFamily="34" charset="0"/>
              <a:buChar char="•"/>
            </a:pPr>
            <a:r>
              <a:rPr lang="en-US" dirty="0"/>
              <a:t>Team – from Leadership all the way down, your team needs to understand their role in making accessibility happen. Every role has a part to play. You may need to provide training or hire a specialist</a:t>
            </a:r>
          </a:p>
          <a:p>
            <a:pPr marL="174570" indent="-174570">
              <a:buFont typeface="Arial" panose="020B0604020202020204" pitchFamily="34" charset="0"/>
              <a:buChar char="•"/>
            </a:pPr>
            <a:endParaRPr lang="en-US" dirty="0"/>
          </a:p>
          <a:p>
            <a:pPr marL="174570" indent="-174570">
              <a:buFont typeface="Arial" panose="020B0604020202020204" pitchFamily="34" charset="0"/>
              <a:buChar char="•"/>
            </a:pPr>
            <a:endParaRPr lang="en-US" dirty="0"/>
          </a:p>
          <a:p>
            <a:pPr marL="174570" indent="-174570">
              <a:buFont typeface="Arial" panose="020B0604020202020204" pitchFamily="34" charset="0"/>
              <a:buChar char="•"/>
            </a:pPr>
            <a:r>
              <a:rPr lang="en-US" dirty="0"/>
              <a:t>https://alistapart.com/article/planning-for-accessibility/</a:t>
            </a:r>
          </a:p>
        </p:txBody>
      </p:sp>
      <p:sp>
        <p:nvSpPr>
          <p:cNvPr id="4" name="Slide Number Placeholder 3"/>
          <p:cNvSpPr>
            <a:spLocks noGrp="1"/>
          </p:cNvSpPr>
          <p:nvPr>
            <p:ph type="sldNum" sz="quarter" idx="5"/>
          </p:nvPr>
        </p:nvSpPr>
        <p:spPr/>
        <p:txBody>
          <a:bodyPr/>
          <a:lstStyle/>
          <a:p>
            <a:fld id="{025B0414-FD77-4F2D-9752-EFD299F2D87B}" type="slidenum">
              <a:rPr lang="en-US" smtClean="0"/>
              <a:t>7</a:t>
            </a:fld>
            <a:endParaRPr lang="en-US"/>
          </a:p>
        </p:txBody>
      </p:sp>
    </p:spTree>
    <p:extLst>
      <p:ext uri="{BB962C8B-B14F-4D97-AF65-F5344CB8AC3E}">
        <p14:creationId xmlns:p14="http://schemas.microsoft.com/office/powerpoint/2010/main" val="1472231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042">
              <a:defRPr/>
            </a:pPr>
            <a:r>
              <a:rPr lang="en-US" b="0" i="0" dirty="0">
                <a:solidFill>
                  <a:schemeClr val="tx1"/>
                </a:solidFill>
                <a:effectLst/>
              </a:rPr>
              <a:t>Color blindness affects approximately 1 in 12 men and 1 in 200 women</a:t>
            </a:r>
          </a:p>
          <a:p>
            <a:pPr defTabSz="931042">
              <a:defRPr/>
            </a:pPr>
            <a:endParaRPr lang="en-US" b="0" i="0" dirty="0">
              <a:solidFill>
                <a:schemeClr val="tx1"/>
              </a:solidFill>
              <a:effectLst/>
            </a:endParaRPr>
          </a:p>
          <a:p>
            <a:pPr defTabSz="931042">
              <a:defRPr/>
            </a:pPr>
            <a:r>
              <a:rPr lang="en-US" dirty="0"/>
              <a:t>Choose high contrast colors and when in doubt, test them using the contrast checker from </a:t>
            </a:r>
            <a:r>
              <a:rPr lang="en-US" dirty="0" err="1"/>
              <a:t>WebAIM</a:t>
            </a:r>
            <a:endParaRPr lang="en-US"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25B0414-FD77-4F2D-9752-EFD299F2D87B}" type="slidenum">
              <a:rPr lang="en-US" smtClean="0"/>
              <a:t>8</a:t>
            </a:fld>
            <a:endParaRPr lang="en-US"/>
          </a:p>
        </p:txBody>
      </p:sp>
    </p:spTree>
    <p:extLst>
      <p:ext uri="{BB962C8B-B14F-4D97-AF65-F5344CB8AC3E}">
        <p14:creationId xmlns:p14="http://schemas.microsoft.com/office/powerpoint/2010/main" val="30019825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https://www.color-blindness.com/coblis-color-blindness-simulator/</a:t>
            </a:r>
          </a:p>
          <a:p>
            <a:endParaRPr lang="en-US" dirty="0"/>
          </a:p>
          <a:p>
            <a:r>
              <a:rPr lang="en-US" dirty="0"/>
              <a:t>If in doubt, check your color decisions. And if you can, make it even simpler on users and don’t rely on color alone</a:t>
            </a:r>
          </a:p>
        </p:txBody>
      </p:sp>
      <p:sp>
        <p:nvSpPr>
          <p:cNvPr id="4" name="Slide Number Placeholder 3"/>
          <p:cNvSpPr>
            <a:spLocks noGrp="1"/>
          </p:cNvSpPr>
          <p:nvPr>
            <p:ph type="sldNum" sz="quarter" idx="5"/>
          </p:nvPr>
        </p:nvSpPr>
        <p:spPr/>
        <p:txBody>
          <a:bodyPr/>
          <a:lstStyle/>
          <a:p>
            <a:fld id="{025B0414-FD77-4F2D-9752-EFD299F2D87B}" type="slidenum">
              <a:rPr lang="en-US" smtClean="0"/>
              <a:t>9</a:t>
            </a:fld>
            <a:endParaRPr lang="en-US"/>
          </a:p>
        </p:txBody>
      </p:sp>
    </p:spTree>
    <p:extLst>
      <p:ext uri="{BB962C8B-B14F-4D97-AF65-F5344CB8AC3E}">
        <p14:creationId xmlns:p14="http://schemas.microsoft.com/office/powerpoint/2010/main" val="151599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color alone cannot demonstrate differences, we can add pattern to display data. </a:t>
            </a:r>
          </a:p>
        </p:txBody>
      </p:sp>
      <p:sp>
        <p:nvSpPr>
          <p:cNvPr id="4" name="Slide Number Placeholder 3"/>
          <p:cNvSpPr>
            <a:spLocks noGrp="1"/>
          </p:cNvSpPr>
          <p:nvPr>
            <p:ph type="sldNum" sz="quarter" idx="5"/>
          </p:nvPr>
        </p:nvSpPr>
        <p:spPr/>
        <p:txBody>
          <a:bodyPr/>
          <a:lstStyle/>
          <a:p>
            <a:fld id="{025B0414-FD77-4F2D-9752-EFD299F2D87B}" type="slidenum">
              <a:rPr lang="en-US" smtClean="0"/>
              <a:t>10</a:t>
            </a:fld>
            <a:endParaRPr lang="en-US"/>
          </a:p>
        </p:txBody>
      </p:sp>
    </p:spTree>
    <p:extLst>
      <p:ext uri="{BB962C8B-B14F-4D97-AF65-F5344CB8AC3E}">
        <p14:creationId xmlns:p14="http://schemas.microsoft.com/office/powerpoint/2010/main" val="1108324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28801" y="362396"/>
            <a:ext cx="9144000" cy="1676400"/>
          </a:xfrm>
        </p:spPr>
        <p:txBody>
          <a:bodyPr>
            <a:noAutofit/>
          </a:bodyPr>
          <a:lstStyle>
            <a:lvl1pPr>
              <a:lnSpc>
                <a:spcPct val="80000"/>
              </a:lnSpc>
              <a:defRPr sz="6000"/>
            </a:lvl1pPr>
          </a:lstStyle>
          <a:p>
            <a:r>
              <a:rPr lang="en-US"/>
              <a:t>Click to edit Master title style</a:t>
            </a:r>
            <a:endParaRPr/>
          </a:p>
        </p:txBody>
      </p:sp>
      <p:sp>
        <p:nvSpPr>
          <p:cNvPr id="3" name="Subtitle 2"/>
          <p:cNvSpPr>
            <a:spLocks noGrp="1"/>
          </p:cNvSpPr>
          <p:nvPr>
            <p:ph type="subTitle" idx="1"/>
          </p:nvPr>
        </p:nvSpPr>
        <p:spPr>
          <a:xfrm>
            <a:off x="1828801" y="2089595"/>
            <a:ext cx="9144000" cy="886344"/>
          </a:xfrm>
        </p:spPr>
        <p:txBody>
          <a:bodyPr>
            <a:normAutofit/>
          </a:bodyPr>
          <a:lstStyle>
            <a:lvl1pPr marL="0" indent="0" algn="l">
              <a:buNone/>
              <a:defRPr sz="2800">
                <a:solidFill>
                  <a:schemeClr val="accent1">
                    <a:lumMod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6/2/2022</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grpSp>
        <p:nvGrpSpPr>
          <p:cNvPr id="11" name="Group 10">
            <a:extLst>
              <a:ext uri="{FF2B5EF4-FFF2-40B4-BE49-F238E27FC236}">
                <a16:creationId xmlns:a16="http://schemas.microsoft.com/office/drawing/2014/main" id="{0C23DD2A-16AD-555C-562E-ADDE5678EA86}"/>
              </a:ext>
            </a:extLst>
          </p:cNvPr>
          <p:cNvGrpSpPr/>
          <p:nvPr userDrawn="1"/>
        </p:nvGrpSpPr>
        <p:grpSpPr>
          <a:xfrm>
            <a:off x="0" y="790267"/>
            <a:ext cx="1553497" cy="664907"/>
            <a:chOff x="688019" y="3146323"/>
            <a:chExt cx="1682032" cy="666135"/>
          </a:xfrm>
        </p:grpSpPr>
        <p:sp>
          <p:nvSpPr>
            <p:cNvPr id="12" name="Arrow: Chevron 11">
              <a:extLst>
                <a:ext uri="{FF2B5EF4-FFF2-40B4-BE49-F238E27FC236}">
                  <a16:creationId xmlns:a16="http://schemas.microsoft.com/office/drawing/2014/main" id="{0C50BE75-0376-F2AD-6924-8BD463D905EB}"/>
                </a:ext>
              </a:extLst>
            </p:cNvPr>
            <p:cNvSpPr/>
            <p:nvPr userDrawn="1"/>
          </p:nvSpPr>
          <p:spPr>
            <a:xfrm rot="10800000">
              <a:off x="688019" y="3146323"/>
              <a:ext cx="727826" cy="65876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Arrow: Chevron 12">
              <a:extLst>
                <a:ext uri="{FF2B5EF4-FFF2-40B4-BE49-F238E27FC236}">
                  <a16:creationId xmlns:a16="http://schemas.microsoft.com/office/drawing/2014/main" id="{ADCC9B6B-73A3-09E0-2BF2-F575C98B5EE8}"/>
                </a:ext>
              </a:extLst>
            </p:cNvPr>
            <p:cNvSpPr/>
            <p:nvPr userDrawn="1"/>
          </p:nvSpPr>
          <p:spPr>
            <a:xfrm rot="10800000">
              <a:off x="1165122" y="3152287"/>
              <a:ext cx="727826" cy="658761"/>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Arrow: Chevron 13">
              <a:extLst>
                <a:ext uri="{FF2B5EF4-FFF2-40B4-BE49-F238E27FC236}">
                  <a16:creationId xmlns:a16="http://schemas.microsoft.com/office/drawing/2014/main" id="{34C48A88-81E5-24BC-D4D0-5F8BCCF22990}"/>
                </a:ext>
              </a:extLst>
            </p:cNvPr>
            <p:cNvSpPr/>
            <p:nvPr userDrawn="1"/>
          </p:nvSpPr>
          <p:spPr>
            <a:xfrm rot="10800000">
              <a:off x="1642225" y="3153697"/>
              <a:ext cx="727826" cy="658761"/>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662079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219205" y="1600200"/>
            <a:ext cx="6705596" cy="3657600"/>
          </a:xfrm>
          <a:prstGeom prst="roundRect">
            <a:avLst>
              <a:gd name="adj" fmla="val 3098"/>
            </a:avLst>
          </a:prstGeom>
        </p:spPr>
        <p:txBody>
          <a:bodyPr>
            <a:normAutofit/>
          </a:bodyPr>
          <a:lstStyle>
            <a:lvl1pPr marL="0" indent="0">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8128000" y="1600200"/>
            <a:ext cx="2844800" cy="3759200"/>
          </a:xfrm>
        </p:spPr>
        <p:txBody>
          <a:bodyPr anchor="b">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729DCB05-E511-4363-85BE-9EFC083ACFC5}" type="datetimeFigureOut">
              <a:rPr lang="en-US" smtClean="0"/>
              <a:t>6/2/2022</a:t>
            </a:fld>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34609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729DCB05-E511-4363-85BE-9EFC083ACFC5}" type="datetimeFigureOut">
              <a:rPr lang="en-US" smtClean="0"/>
              <a:t>6/2/2022</a:t>
            </a:fld>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605017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squares"/>
          <p:cNvGrpSpPr/>
          <p:nvPr/>
        </p:nvGrpSpPr>
        <p:grpSpPr>
          <a:xfrm rot="5400000">
            <a:off x="9585642" y="233796"/>
            <a:ext cx="1063300" cy="524183"/>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grpSp>
      <p:grpSp>
        <p:nvGrpSpPr>
          <p:cNvPr id="15" name="bottom graphic"/>
          <p:cNvGrpSpPr/>
          <p:nvPr/>
        </p:nvGrpSpPr>
        <p:grpSpPr>
          <a:xfrm>
            <a:off x="1" y="5395518"/>
            <a:ext cx="12192000" cy="1462483"/>
            <a:chOff x="0" y="4046638"/>
            <a:chExt cx="9144000" cy="1096862"/>
          </a:xfrm>
        </p:grpSpPr>
        <p:sp>
          <p:nvSpPr>
            <p:cNvPr id="16" name="Freeform 15"/>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
          <p:nvSpPr>
            <p:cNvPr id="17" name="Rectangle 72"/>
            <p:cNvSpPr/>
            <p:nvPr/>
          </p:nvSpPr>
          <p:spPr bwMode="ltGray">
            <a:xfrm rot="5400000">
              <a:off x="4023569" y="23069"/>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sz="1800"/>
            </a:p>
          </p:txBody>
        </p:sp>
      </p:grpSp>
      <p:sp>
        <p:nvSpPr>
          <p:cNvPr id="2" name="Vertical Title 1"/>
          <p:cNvSpPr>
            <a:spLocks noGrp="1"/>
          </p:cNvSpPr>
          <p:nvPr>
            <p:ph type="title" orient="vert"/>
          </p:nvPr>
        </p:nvSpPr>
        <p:spPr>
          <a:xfrm>
            <a:off x="9753600" y="1150515"/>
            <a:ext cx="1828800" cy="5021685"/>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9200" y="1150515"/>
            <a:ext cx="8229600" cy="5021685"/>
          </a:xfrm>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729DCB05-E511-4363-85BE-9EFC083ACFC5}" type="datetimeFigureOut">
              <a:rPr lang="en-US" smtClean="0"/>
              <a:t>6/2/2022</a:t>
            </a:fld>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476230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26"/>
        <p:cNvGrpSpPr/>
        <p:nvPr/>
      </p:nvGrpSpPr>
      <p:grpSpPr>
        <a:xfrm>
          <a:off x="0" y="0"/>
          <a:ext cx="0" cy="0"/>
          <a:chOff x="0" y="0"/>
          <a:chExt cx="0" cy="0"/>
        </a:xfrm>
      </p:grpSpPr>
      <p:sp>
        <p:nvSpPr>
          <p:cNvPr id="29" name="Google Shape;29;p5"/>
          <p:cNvSpPr txBox="1">
            <a:spLocks noGrp="1"/>
          </p:cNvSpPr>
          <p:nvPr>
            <p:ph type="title"/>
          </p:nvPr>
        </p:nvSpPr>
        <p:spPr>
          <a:xfrm>
            <a:off x="1841667" y="1194816"/>
            <a:ext cx="5171200" cy="5808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Lora"/>
              <a:buNone/>
              <a:defRPr sz="2667" b="1">
                <a:latin typeface="Lora"/>
                <a:ea typeface="Lora"/>
                <a:cs typeface="Lora"/>
                <a:sym typeface="Lora"/>
              </a:defRPr>
            </a:lvl1pPr>
            <a:lvl2pPr lvl="1" rtl="0">
              <a:spcBef>
                <a:spcPts val="0"/>
              </a:spcBef>
              <a:spcAft>
                <a:spcPts val="0"/>
              </a:spcAft>
              <a:buSzPts val="2000"/>
              <a:buFont typeface="Lora"/>
              <a:buNone/>
              <a:defRPr sz="2667" b="1">
                <a:highlight>
                  <a:srgbClr val="FFFFFF"/>
                </a:highlight>
                <a:latin typeface="Lora"/>
                <a:ea typeface="Lora"/>
                <a:cs typeface="Lora"/>
                <a:sym typeface="Lora"/>
              </a:defRPr>
            </a:lvl2pPr>
            <a:lvl3pPr lvl="2" rtl="0">
              <a:spcBef>
                <a:spcPts val="0"/>
              </a:spcBef>
              <a:spcAft>
                <a:spcPts val="0"/>
              </a:spcAft>
              <a:buSzPts val="2000"/>
              <a:buFont typeface="Lora"/>
              <a:buNone/>
              <a:defRPr sz="2667" b="1">
                <a:highlight>
                  <a:srgbClr val="FFFFFF"/>
                </a:highlight>
                <a:latin typeface="Lora"/>
                <a:ea typeface="Lora"/>
                <a:cs typeface="Lora"/>
                <a:sym typeface="Lora"/>
              </a:defRPr>
            </a:lvl3pPr>
            <a:lvl4pPr lvl="3" rtl="0">
              <a:spcBef>
                <a:spcPts val="0"/>
              </a:spcBef>
              <a:spcAft>
                <a:spcPts val="0"/>
              </a:spcAft>
              <a:buSzPts val="2000"/>
              <a:buFont typeface="Lora"/>
              <a:buNone/>
              <a:defRPr sz="2667" b="1">
                <a:highlight>
                  <a:srgbClr val="FFFFFF"/>
                </a:highlight>
                <a:latin typeface="Lora"/>
                <a:ea typeface="Lora"/>
                <a:cs typeface="Lora"/>
                <a:sym typeface="Lora"/>
              </a:defRPr>
            </a:lvl4pPr>
            <a:lvl5pPr lvl="4" rtl="0">
              <a:spcBef>
                <a:spcPts val="0"/>
              </a:spcBef>
              <a:spcAft>
                <a:spcPts val="0"/>
              </a:spcAft>
              <a:buSzPts val="2000"/>
              <a:buFont typeface="Lora"/>
              <a:buNone/>
              <a:defRPr sz="2667" b="1">
                <a:highlight>
                  <a:srgbClr val="FFFFFF"/>
                </a:highlight>
                <a:latin typeface="Lora"/>
                <a:ea typeface="Lora"/>
                <a:cs typeface="Lora"/>
                <a:sym typeface="Lora"/>
              </a:defRPr>
            </a:lvl5pPr>
            <a:lvl6pPr lvl="5" rtl="0">
              <a:spcBef>
                <a:spcPts val="0"/>
              </a:spcBef>
              <a:spcAft>
                <a:spcPts val="0"/>
              </a:spcAft>
              <a:buSzPts val="2000"/>
              <a:buFont typeface="Lora"/>
              <a:buNone/>
              <a:defRPr sz="2667" b="1">
                <a:highlight>
                  <a:srgbClr val="FFFFFF"/>
                </a:highlight>
                <a:latin typeface="Lora"/>
                <a:ea typeface="Lora"/>
                <a:cs typeface="Lora"/>
                <a:sym typeface="Lora"/>
              </a:defRPr>
            </a:lvl6pPr>
            <a:lvl7pPr lvl="6" rtl="0">
              <a:spcBef>
                <a:spcPts val="0"/>
              </a:spcBef>
              <a:spcAft>
                <a:spcPts val="0"/>
              </a:spcAft>
              <a:buSzPts val="2000"/>
              <a:buFont typeface="Lora"/>
              <a:buNone/>
              <a:defRPr sz="2667" b="1">
                <a:highlight>
                  <a:srgbClr val="FFFFFF"/>
                </a:highlight>
                <a:latin typeface="Lora"/>
                <a:ea typeface="Lora"/>
                <a:cs typeface="Lora"/>
                <a:sym typeface="Lora"/>
              </a:defRPr>
            </a:lvl7pPr>
            <a:lvl8pPr lvl="7" rtl="0">
              <a:spcBef>
                <a:spcPts val="0"/>
              </a:spcBef>
              <a:spcAft>
                <a:spcPts val="0"/>
              </a:spcAft>
              <a:buSzPts val="2000"/>
              <a:buFont typeface="Lora"/>
              <a:buNone/>
              <a:defRPr sz="2667" b="1">
                <a:highlight>
                  <a:srgbClr val="FFFFFF"/>
                </a:highlight>
                <a:latin typeface="Lora"/>
                <a:ea typeface="Lora"/>
                <a:cs typeface="Lora"/>
                <a:sym typeface="Lora"/>
              </a:defRPr>
            </a:lvl8pPr>
            <a:lvl9pPr lvl="8" rtl="0">
              <a:spcBef>
                <a:spcPts val="0"/>
              </a:spcBef>
              <a:spcAft>
                <a:spcPts val="0"/>
              </a:spcAft>
              <a:buSzPts val="2000"/>
              <a:buFont typeface="Lora"/>
              <a:buNone/>
              <a:defRPr sz="2667" b="1">
                <a:highlight>
                  <a:srgbClr val="FFFFFF"/>
                </a:highlight>
                <a:latin typeface="Lora"/>
                <a:ea typeface="Lora"/>
                <a:cs typeface="Lora"/>
                <a:sym typeface="Lora"/>
              </a:defRPr>
            </a:lvl9pPr>
          </a:lstStyle>
          <a:p>
            <a:r>
              <a:rPr lang="en-US"/>
              <a:t>Click to edit Master title style</a:t>
            </a:r>
            <a:endParaRPr/>
          </a:p>
        </p:txBody>
      </p:sp>
      <p:sp>
        <p:nvSpPr>
          <p:cNvPr id="30" name="Google Shape;30;p5"/>
          <p:cNvSpPr txBox="1">
            <a:spLocks noGrp="1"/>
          </p:cNvSpPr>
          <p:nvPr>
            <p:ph type="body" idx="1"/>
          </p:nvPr>
        </p:nvSpPr>
        <p:spPr>
          <a:xfrm>
            <a:off x="1841667" y="2155293"/>
            <a:ext cx="9079600" cy="4149600"/>
          </a:xfrm>
          <a:prstGeom prst="rect">
            <a:avLst/>
          </a:prstGeom>
        </p:spPr>
        <p:txBody>
          <a:bodyPr spcFirstLastPara="1" wrap="square" lIns="91425" tIns="91425" rIns="91425" bIns="91425" anchor="t" anchorCtr="0">
            <a:noAutofit/>
          </a:bodyPr>
          <a:lstStyle>
            <a:lvl1pPr marL="609585" lvl="0" indent="-507987" rtl="0">
              <a:spcBef>
                <a:spcPts val="800"/>
              </a:spcBef>
              <a:spcAft>
                <a:spcPts val="0"/>
              </a:spcAft>
              <a:buClr>
                <a:srgbClr val="FFCD00"/>
              </a:buClr>
              <a:buSzPts val="2400"/>
              <a:buFont typeface="Quattrocento Sans"/>
              <a:buChar char="◉"/>
              <a:defRPr sz="3200">
                <a:latin typeface="Quattrocento Sans"/>
                <a:ea typeface="Quattrocento Sans"/>
                <a:cs typeface="Quattrocento Sans"/>
                <a:sym typeface="Quattrocento Sans"/>
              </a:defRPr>
            </a:lvl1pPr>
            <a:lvl2pPr marL="1219170" lvl="1" indent="-474121" rtl="0">
              <a:spcBef>
                <a:spcPts val="0"/>
              </a:spcBef>
              <a:spcAft>
                <a:spcPts val="0"/>
              </a:spcAft>
              <a:buClr>
                <a:srgbClr val="FFCD00"/>
              </a:buClr>
              <a:buSzPts val="2000"/>
              <a:buFont typeface="Quattrocento Sans"/>
              <a:buChar char="○"/>
              <a:defRPr sz="2667">
                <a:latin typeface="Quattrocento Sans"/>
                <a:ea typeface="Quattrocento Sans"/>
                <a:cs typeface="Quattrocento Sans"/>
                <a:sym typeface="Quattrocento Sans"/>
              </a:defRPr>
            </a:lvl2pPr>
            <a:lvl3pPr marL="1828754" lvl="2" indent="-474121" rtl="0">
              <a:spcBef>
                <a:spcPts val="0"/>
              </a:spcBef>
              <a:spcAft>
                <a:spcPts val="0"/>
              </a:spcAft>
              <a:buClr>
                <a:srgbClr val="FFCD00"/>
              </a:buClr>
              <a:buSzPts val="2000"/>
              <a:buFont typeface="Quattrocento Sans"/>
              <a:buChar char="■"/>
              <a:defRPr sz="2667">
                <a:latin typeface="Quattrocento Sans"/>
                <a:ea typeface="Quattrocento Sans"/>
                <a:cs typeface="Quattrocento Sans"/>
                <a:sym typeface="Quattrocento Sans"/>
              </a:defRPr>
            </a:lvl3pPr>
            <a:lvl4pPr marL="2438339" lvl="3"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4pPr>
            <a:lvl5pPr marL="3047924" lvl="4"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5pPr>
            <a:lvl6pPr marL="3657509" lvl="5"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6pPr>
            <a:lvl7pPr marL="4267093" lvl="6"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7pPr>
            <a:lvl8pPr marL="4876678" lvl="7"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8pPr>
            <a:lvl9pPr marL="5486263" lvl="8" indent="-457189" rtl="0">
              <a:spcBef>
                <a:spcPts val="0"/>
              </a:spcBef>
              <a:spcAft>
                <a:spcPts val="0"/>
              </a:spcAft>
              <a:buClr>
                <a:srgbClr val="FFCD00"/>
              </a:buClr>
              <a:buSzPts val="1800"/>
              <a:buFont typeface="Quattrocento Sans"/>
              <a:buChar char="■"/>
              <a:defRPr sz="2400">
                <a:latin typeface="Quattrocento Sans"/>
                <a:ea typeface="Quattrocento Sans"/>
                <a:cs typeface="Quattrocento Sans"/>
                <a:sym typeface="Quattrocento Sans"/>
              </a:defRPr>
            </a:lvl9pPr>
          </a:lstStyle>
          <a:p>
            <a:pPr lvl="0"/>
            <a:r>
              <a:rPr lang="en-US"/>
              <a:t>Click to edit Master text styles</a:t>
            </a:r>
          </a:p>
        </p:txBody>
      </p:sp>
      <p:sp>
        <p:nvSpPr>
          <p:cNvPr id="32" name="Google Shape;32;p5"/>
          <p:cNvSpPr txBox="1">
            <a:spLocks noGrp="1"/>
          </p:cNvSpPr>
          <p:nvPr>
            <p:ph type="sldNum" idx="12"/>
          </p:nvPr>
        </p:nvSpPr>
        <p:spPr>
          <a:xfrm>
            <a:off x="11390969"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08914840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6/2/2022</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01510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828801" y="1932519"/>
            <a:ext cx="9144000" cy="2105367"/>
          </a:xfrm>
        </p:spPr>
        <p:txBody>
          <a:bodyPr anchor="b">
            <a:normAutofit/>
          </a:bodyPr>
          <a:lstStyle>
            <a:lvl1pPr algn="l">
              <a:defRPr sz="6000" b="0" cap="none" baseline="0"/>
            </a:lvl1pPr>
          </a:lstStyle>
          <a:p>
            <a:r>
              <a:rPr lang="en-US"/>
              <a:t>Click to edit Master title style</a:t>
            </a:r>
            <a:endParaRPr/>
          </a:p>
        </p:txBody>
      </p:sp>
      <p:sp>
        <p:nvSpPr>
          <p:cNvPr id="3" name="Text Placeholder 2"/>
          <p:cNvSpPr>
            <a:spLocks noGrp="1"/>
          </p:cNvSpPr>
          <p:nvPr>
            <p:ph type="body" idx="1"/>
          </p:nvPr>
        </p:nvSpPr>
        <p:spPr>
          <a:xfrm>
            <a:off x="1828801" y="4084265"/>
            <a:ext cx="9144000" cy="933297"/>
          </a:xfrm>
        </p:spPr>
        <p:txBody>
          <a:bodyPr anchor="t">
            <a:normAutofit/>
          </a:bodyPr>
          <a:lstStyle>
            <a:lvl1pPr marL="0" indent="0">
              <a:buNone/>
              <a:defRPr sz="2800">
                <a:solidFill>
                  <a:schemeClr val="tx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dirty="0"/>
              <a:t>Click to edit Master text styles</a:t>
            </a:r>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729DCB05-E511-4363-85BE-9EFC083ACFC5}" type="datetimeFigureOut">
              <a:rPr lang="en-US" smtClean="0"/>
              <a:t>6/2/2022</a:t>
            </a:fld>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12555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41709" y="152400"/>
            <a:ext cx="9753600" cy="1295400"/>
          </a:xfrm>
        </p:spPr>
        <p:txBody>
          <a:bodyPr/>
          <a:lstStyle/>
          <a:p>
            <a:r>
              <a:rPr lang="en-US"/>
              <a:t>Click to edit Master title style</a:t>
            </a:r>
            <a:endParaRPr/>
          </a:p>
        </p:txBody>
      </p:sp>
      <p:sp>
        <p:nvSpPr>
          <p:cNvPr id="3" name="Content Placeholder 2"/>
          <p:cNvSpPr>
            <a:spLocks noGrp="1"/>
          </p:cNvSpPr>
          <p:nvPr>
            <p:ph sz="half" idx="1"/>
          </p:nvPr>
        </p:nvSpPr>
        <p:spPr>
          <a:xfrm>
            <a:off x="1141709" y="1600200"/>
            <a:ext cx="487680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095999" y="1600200"/>
            <a:ext cx="487680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729DCB05-E511-4363-85BE-9EFC083ACFC5}" type="datetimeFigureOut">
              <a:rPr lang="en-US" smtClean="0"/>
              <a:t>6/2/2022</a:t>
            </a:fld>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09322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709" y="152400"/>
            <a:ext cx="9753600" cy="12954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41709" y="1524001"/>
            <a:ext cx="487680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141709" y="2413001"/>
            <a:ext cx="487680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095999" y="1524001"/>
            <a:ext cx="487680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095999" y="2413001"/>
            <a:ext cx="487680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729DCB05-E511-4363-85BE-9EFC083ACFC5}" type="datetimeFigureOut">
              <a:rPr lang="en-US" smtClean="0"/>
              <a:t>6/2/2022</a:t>
            </a:fld>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1907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729DCB05-E511-4363-85BE-9EFC083ACFC5}" type="datetimeFigureOut">
              <a:rPr lang="en-US" smtClean="0"/>
              <a:t>6/2/2022</a:t>
            </a:fld>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577124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729DCB05-E511-4363-85BE-9EFC083ACFC5}" type="datetimeFigureOut">
              <a:rPr lang="en-US" smtClean="0"/>
              <a:t>6/2/2022</a:t>
            </a:fld>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443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6D1CD-1910-D2C7-5B64-E6165C379476}"/>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FB54FCC8-8171-194A-6F8F-42F5D1BCD198}"/>
              </a:ext>
            </a:extLst>
          </p:cNvPr>
          <p:cNvSpPr>
            <a:spLocks noGrp="1"/>
          </p:cNvSpPr>
          <p:nvPr>
            <p:ph type="ftr" sz="quarter" idx="10"/>
          </p:nvPr>
        </p:nvSpPr>
        <p:spPr/>
        <p:txBody>
          <a:bodyPr/>
          <a:lstStyle/>
          <a:p>
            <a:endParaRPr lang="en-US"/>
          </a:p>
        </p:txBody>
      </p:sp>
      <p:sp>
        <p:nvSpPr>
          <p:cNvPr id="4" name="Date Placeholder 3">
            <a:extLst>
              <a:ext uri="{FF2B5EF4-FFF2-40B4-BE49-F238E27FC236}">
                <a16:creationId xmlns:a16="http://schemas.microsoft.com/office/drawing/2014/main" id="{05F24055-8A21-8E4E-0814-C8824BCBE4DB}"/>
              </a:ext>
            </a:extLst>
          </p:cNvPr>
          <p:cNvSpPr>
            <a:spLocks noGrp="1"/>
          </p:cNvSpPr>
          <p:nvPr>
            <p:ph type="dt" sz="half" idx="11"/>
          </p:nvPr>
        </p:nvSpPr>
        <p:spPr/>
        <p:txBody>
          <a:bodyPr/>
          <a:lstStyle/>
          <a:p>
            <a:fld id="{729DCB05-E511-4363-85BE-9EFC083ACFC5}" type="datetimeFigureOut">
              <a:rPr lang="en-US" smtClean="0"/>
              <a:t>6/2/2022</a:t>
            </a:fld>
            <a:endParaRPr lang="en-US"/>
          </a:p>
        </p:txBody>
      </p:sp>
      <p:sp>
        <p:nvSpPr>
          <p:cNvPr id="5" name="Slide Number Placeholder 4">
            <a:extLst>
              <a:ext uri="{FF2B5EF4-FFF2-40B4-BE49-F238E27FC236}">
                <a16:creationId xmlns:a16="http://schemas.microsoft.com/office/drawing/2014/main" id="{19BE4D52-0B34-35C3-F90A-65578896548C}"/>
              </a:ext>
            </a:extLst>
          </p:cNvPr>
          <p:cNvSpPr>
            <a:spLocks noGrp="1"/>
          </p:cNvSpPr>
          <p:nvPr>
            <p:ph type="sldNum" sz="quarter" idx="12"/>
          </p:nvPr>
        </p:nvSpPr>
        <p:spPr/>
        <p:txBody>
          <a:bodyPr/>
          <a:lstStyle/>
          <a:p>
            <a:fld id="{4FAB73BC-B049-4115-A692-8D63A059BFB8}" type="slidenum">
              <a:rPr lang="en-US" smtClean="0"/>
              <a:pPr/>
              <a:t>‹#›</a:t>
            </a:fld>
            <a:endParaRPr lang="en-US" dirty="0"/>
          </a:p>
        </p:txBody>
      </p:sp>
      <p:sp>
        <p:nvSpPr>
          <p:cNvPr id="7" name="Text Placeholder 6">
            <a:extLst>
              <a:ext uri="{FF2B5EF4-FFF2-40B4-BE49-F238E27FC236}">
                <a16:creationId xmlns:a16="http://schemas.microsoft.com/office/drawing/2014/main" id="{84545CAB-C936-89F4-B482-97E657BCE141}"/>
              </a:ext>
            </a:extLst>
          </p:cNvPr>
          <p:cNvSpPr>
            <a:spLocks noGrp="1"/>
          </p:cNvSpPr>
          <p:nvPr>
            <p:ph type="body" sz="quarter" idx="13"/>
          </p:nvPr>
        </p:nvSpPr>
        <p:spPr>
          <a:xfrm>
            <a:off x="1219200" y="1708150"/>
            <a:ext cx="9855200" cy="44148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62463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a:t>Click to edit Master title style</a:t>
            </a:r>
            <a:endParaRPr/>
          </a:p>
        </p:txBody>
      </p:sp>
      <p:sp>
        <p:nvSpPr>
          <p:cNvPr id="3" name="Content Placeholder 2"/>
          <p:cNvSpPr>
            <a:spLocks noGrp="1"/>
          </p:cNvSpPr>
          <p:nvPr>
            <p:ph idx="1"/>
          </p:nvPr>
        </p:nvSpPr>
        <p:spPr>
          <a:xfrm>
            <a:off x="4876800" y="1600200"/>
            <a:ext cx="6096001"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219200" y="1600202"/>
            <a:ext cx="3454400" cy="4571999"/>
          </a:xfrm>
        </p:spPr>
        <p:txBody>
          <a:bodyPr>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729DCB05-E511-4363-85BE-9EFC083ACFC5}" type="datetimeFigureOut">
              <a:rPr lang="en-US" smtClean="0"/>
              <a:t>6/2/2022</a:t>
            </a:fld>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05466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9201" y="152400"/>
            <a:ext cx="9753600" cy="1295400"/>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568363" y="1519084"/>
            <a:ext cx="9753600" cy="4572000"/>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219201" y="6448425"/>
            <a:ext cx="8290560" cy="180976"/>
          </a:xfrm>
          <a:prstGeom prst="rect">
            <a:avLst/>
          </a:prstGeom>
        </p:spPr>
        <p:txBody>
          <a:bodyPr vert="horz" lIns="121899" tIns="60949" rIns="121899" bIns="60949" rtlCol="0" anchor="ctr"/>
          <a:lstStyle>
            <a:lvl1pPr algn="l">
              <a:defRPr sz="1200">
                <a:solidFill>
                  <a:schemeClr val="tx1"/>
                </a:solidFill>
              </a:defRPr>
            </a:lvl1pPr>
          </a:lstStyle>
          <a:p>
            <a:endParaRPr lang="en-US"/>
          </a:p>
        </p:txBody>
      </p:sp>
      <p:sp>
        <p:nvSpPr>
          <p:cNvPr id="4" name="Date Placeholder 3"/>
          <p:cNvSpPr>
            <a:spLocks noGrp="1"/>
          </p:cNvSpPr>
          <p:nvPr>
            <p:ph type="dt" sz="half" idx="2"/>
          </p:nvPr>
        </p:nvSpPr>
        <p:spPr>
          <a:xfrm>
            <a:off x="9550400" y="6448425"/>
            <a:ext cx="1422400" cy="180976"/>
          </a:xfrm>
          <a:prstGeom prst="rect">
            <a:avLst/>
          </a:prstGeom>
        </p:spPr>
        <p:txBody>
          <a:bodyPr vert="horz" lIns="121899" tIns="60949" rIns="121899" bIns="60949" rtlCol="0" anchor="ctr"/>
          <a:lstStyle>
            <a:lvl1pPr algn="r">
              <a:defRPr sz="1200">
                <a:solidFill>
                  <a:schemeClr val="tx1"/>
                </a:solidFill>
              </a:defRPr>
            </a:lvl1pPr>
          </a:lstStyle>
          <a:p>
            <a:fld id="{729DCB05-E511-4363-85BE-9EFC083ACFC5}" type="datetimeFigureOut">
              <a:rPr lang="en-US" smtClean="0"/>
              <a:t>6/2/2022</a:t>
            </a:fld>
            <a:endParaRPr lang="en-US"/>
          </a:p>
        </p:txBody>
      </p:sp>
      <p:sp>
        <p:nvSpPr>
          <p:cNvPr id="6" name="Slide Number Placeholder 5"/>
          <p:cNvSpPr>
            <a:spLocks noGrp="1"/>
          </p:cNvSpPr>
          <p:nvPr>
            <p:ph type="sldNum" sz="quarter" idx="4"/>
          </p:nvPr>
        </p:nvSpPr>
        <p:spPr>
          <a:xfrm>
            <a:off x="11074400" y="6448425"/>
            <a:ext cx="812800" cy="180976"/>
          </a:xfrm>
          <a:prstGeom prst="rect">
            <a:avLst/>
          </a:prstGeom>
        </p:spPr>
        <p:txBody>
          <a:bodyPr vert="horz" lIns="121899" tIns="60949" rIns="121899" bIns="60949" rtlCol="0" anchor="ctr"/>
          <a:lstStyle>
            <a:lvl1pPr algn="r">
              <a:defRPr sz="1200">
                <a:solidFill>
                  <a:schemeClr val="tx1"/>
                </a:solidFill>
              </a:defRPr>
            </a:lvl1pPr>
          </a:lstStyle>
          <a:p>
            <a:fld id="{4FAB73BC-B049-4115-A692-8D63A059BFB8}" type="slidenum">
              <a:rPr lang="en-US" smtClean="0"/>
              <a:pPr/>
              <a:t>‹#›</a:t>
            </a:fld>
            <a:endParaRPr lang="en-US" dirty="0"/>
          </a:p>
        </p:txBody>
      </p:sp>
      <p:grpSp>
        <p:nvGrpSpPr>
          <p:cNvPr id="13" name="Group 12">
            <a:extLst>
              <a:ext uri="{FF2B5EF4-FFF2-40B4-BE49-F238E27FC236}">
                <a16:creationId xmlns:a16="http://schemas.microsoft.com/office/drawing/2014/main" id="{4D298E64-2C08-ED94-4D4F-E56CD6C4BE4E}"/>
              </a:ext>
            </a:extLst>
          </p:cNvPr>
          <p:cNvGrpSpPr/>
          <p:nvPr userDrawn="1"/>
        </p:nvGrpSpPr>
        <p:grpSpPr>
          <a:xfrm>
            <a:off x="-172424" y="800100"/>
            <a:ext cx="1391623" cy="641555"/>
            <a:chOff x="688019" y="3146323"/>
            <a:chExt cx="1682032" cy="666135"/>
          </a:xfrm>
        </p:grpSpPr>
        <p:sp>
          <p:nvSpPr>
            <p:cNvPr id="12" name="Arrow: Chevron 11">
              <a:extLst>
                <a:ext uri="{FF2B5EF4-FFF2-40B4-BE49-F238E27FC236}">
                  <a16:creationId xmlns:a16="http://schemas.microsoft.com/office/drawing/2014/main" id="{0F17AD94-4332-C53C-3A2C-17BC4D2D5883}"/>
                </a:ext>
              </a:extLst>
            </p:cNvPr>
            <p:cNvSpPr/>
            <p:nvPr userDrawn="1"/>
          </p:nvSpPr>
          <p:spPr>
            <a:xfrm rot="10800000">
              <a:off x="688019" y="3146323"/>
              <a:ext cx="727826" cy="658761"/>
            </a:xfrm>
            <a:prstGeom prst="chevr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Arrow: Chevron 14">
              <a:extLst>
                <a:ext uri="{FF2B5EF4-FFF2-40B4-BE49-F238E27FC236}">
                  <a16:creationId xmlns:a16="http://schemas.microsoft.com/office/drawing/2014/main" id="{F670583A-85FF-40D9-24B1-C79CF37A0382}"/>
                </a:ext>
              </a:extLst>
            </p:cNvPr>
            <p:cNvSpPr/>
            <p:nvPr userDrawn="1"/>
          </p:nvSpPr>
          <p:spPr>
            <a:xfrm rot="10800000">
              <a:off x="1165122" y="3152287"/>
              <a:ext cx="727826" cy="658761"/>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Arrow: Chevron 15">
              <a:extLst>
                <a:ext uri="{FF2B5EF4-FFF2-40B4-BE49-F238E27FC236}">
                  <a16:creationId xmlns:a16="http://schemas.microsoft.com/office/drawing/2014/main" id="{8882E2EA-45A3-EA45-23B2-4285A50D8979}"/>
                </a:ext>
              </a:extLst>
            </p:cNvPr>
            <p:cNvSpPr/>
            <p:nvPr userDrawn="1"/>
          </p:nvSpPr>
          <p:spPr>
            <a:xfrm rot="10800000">
              <a:off x="1642225" y="3153697"/>
              <a:ext cx="727826" cy="658761"/>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3304204339"/>
      </p:ext>
    </p:extLst>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7" r:id="rId8"/>
    <p:sldLayoutId id="2147483992" r:id="rId9"/>
    <p:sldLayoutId id="2147483993" r:id="rId10"/>
    <p:sldLayoutId id="2147483994" r:id="rId11"/>
    <p:sldLayoutId id="2147483995" r:id="rId12"/>
    <p:sldLayoutId id="2147483996"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39">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webinsight.cs.washington.edu/wa/" TargetMode="External"/><Relationship Id="rId3" Type="http://schemas.openxmlformats.org/officeDocument/2006/relationships/hyperlink" Target="https://webaim.org/resources/contrastchecker/" TargetMode="External"/><Relationship Id="rId7" Type="http://schemas.openxmlformats.org/officeDocument/2006/relationships/hyperlink" Target="https://www.eclipse.org/actf/downloads/tools/aDesigner/"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www.tawdis.net/" TargetMode="External"/><Relationship Id="rId5" Type="http://schemas.openxmlformats.org/officeDocument/2006/relationships/hyperlink" Target="https://chrome.google.com/webstore/detail/ibm-equal-access-accessib/lkcagbfjnkomcinoddgooolagloogehp?hl=en-US" TargetMode="External"/><Relationship Id="rId4" Type="http://schemas.openxmlformats.org/officeDocument/2006/relationships/hyperlink" Target="https://wave.webaim.org/"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www.section508.gov/training"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4.jp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F7C2-99CF-41F7-8786-988D78AFE23C}"/>
              </a:ext>
            </a:extLst>
          </p:cNvPr>
          <p:cNvSpPr>
            <a:spLocks noGrp="1"/>
          </p:cNvSpPr>
          <p:nvPr>
            <p:ph type="title"/>
          </p:nvPr>
        </p:nvSpPr>
        <p:spPr>
          <a:xfrm>
            <a:off x="7057293" y="2102018"/>
            <a:ext cx="4756400" cy="1570892"/>
          </a:xfrm>
        </p:spPr>
        <p:txBody>
          <a:bodyPr>
            <a:normAutofit/>
          </a:bodyPr>
          <a:lstStyle/>
          <a:p>
            <a:pPr algn="l"/>
            <a:r>
              <a:rPr lang="en-US" sz="2800" dirty="0"/>
              <a:t>Accessibility fundamentals</a:t>
            </a:r>
            <a:br>
              <a:rPr lang="en-US" sz="2800" dirty="0"/>
            </a:br>
            <a:r>
              <a:rPr lang="en-US" sz="2800" dirty="0"/>
              <a:t>to drive your web apps</a:t>
            </a:r>
            <a:br>
              <a:rPr lang="en-US" sz="2800" dirty="0"/>
            </a:br>
            <a:r>
              <a:rPr lang="en-US" sz="2800" dirty="0"/>
              <a:t> into the future</a:t>
            </a:r>
            <a:endParaRPr lang="en-US" sz="4800" dirty="0"/>
          </a:p>
        </p:txBody>
      </p:sp>
      <p:sp>
        <p:nvSpPr>
          <p:cNvPr id="3" name="Subtitle 2">
            <a:extLst>
              <a:ext uri="{FF2B5EF4-FFF2-40B4-BE49-F238E27FC236}">
                <a16:creationId xmlns:a16="http://schemas.microsoft.com/office/drawing/2014/main" id="{8A5CF655-6B0B-4B50-A533-BDBFD1369CE6}"/>
              </a:ext>
            </a:extLst>
          </p:cNvPr>
          <p:cNvSpPr>
            <a:spLocks noGrp="1"/>
          </p:cNvSpPr>
          <p:nvPr>
            <p:ph type="body" idx="1"/>
          </p:nvPr>
        </p:nvSpPr>
        <p:spPr>
          <a:xfrm>
            <a:off x="1524000" y="5772303"/>
            <a:ext cx="9144000" cy="933297"/>
          </a:xfrm>
        </p:spPr>
        <p:txBody>
          <a:bodyPr>
            <a:normAutofit/>
          </a:bodyPr>
          <a:lstStyle/>
          <a:p>
            <a:pPr algn="ctr"/>
            <a:r>
              <a:rPr lang="en-US" sz="2000" dirty="0"/>
              <a:t>Presented by Aurelia Towell</a:t>
            </a:r>
          </a:p>
          <a:p>
            <a:pPr algn="ctr"/>
            <a:r>
              <a:rPr lang="en-US" sz="2000" dirty="0"/>
              <a:t>Consultant, Daugherty Business Solutions</a:t>
            </a:r>
          </a:p>
        </p:txBody>
      </p:sp>
      <p:pic>
        <p:nvPicPr>
          <p:cNvPr id="1028" name="Picture 4" descr="Guidelines: Back to the Future – Redbubble">
            <a:extLst>
              <a:ext uri="{FF2B5EF4-FFF2-40B4-BE49-F238E27FC236}">
                <a16:creationId xmlns:a16="http://schemas.microsoft.com/office/drawing/2014/main" id="{A461044E-7604-DD37-73AC-A5CC770C94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21" t="5597" r="4229" b="7187"/>
          <a:stretch/>
        </p:blipFill>
        <p:spPr bwMode="auto">
          <a:xfrm>
            <a:off x="627184" y="1170033"/>
            <a:ext cx="6201509" cy="3434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0625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319BF-8249-4EE7-A8EA-38FA96E4E445}"/>
              </a:ext>
            </a:extLst>
          </p:cNvPr>
          <p:cNvSpPr>
            <a:spLocks noGrp="1"/>
          </p:cNvSpPr>
          <p:nvPr>
            <p:ph type="title"/>
          </p:nvPr>
        </p:nvSpPr>
        <p:spPr/>
        <p:txBody>
          <a:bodyPr>
            <a:normAutofit/>
          </a:bodyPr>
          <a:lstStyle/>
          <a:p>
            <a:r>
              <a:rPr lang="en-US" dirty="0"/>
              <a:t>Pattern</a:t>
            </a:r>
          </a:p>
        </p:txBody>
      </p:sp>
      <p:grpSp>
        <p:nvGrpSpPr>
          <p:cNvPr id="3" name="Group 2">
            <a:extLst>
              <a:ext uri="{FF2B5EF4-FFF2-40B4-BE49-F238E27FC236}">
                <a16:creationId xmlns:a16="http://schemas.microsoft.com/office/drawing/2014/main" id="{87A402D7-72CE-7794-9071-CE7702E6A2BA}"/>
              </a:ext>
            </a:extLst>
          </p:cNvPr>
          <p:cNvGrpSpPr/>
          <p:nvPr/>
        </p:nvGrpSpPr>
        <p:grpSpPr>
          <a:xfrm>
            <a:off x="2538047" y="1793751"/>
            <a:ext cx="7115906" cy="4237772"/>
            <a:chOff x="1953914" y="1934428"/>
            <a:chExt cx="7115906" cy="4237772"/>
          </a:xfrm>
        </p:grpSpPr>
        <p:sp>
          <p:nvSpPr>
            <p:cNvPr id="4" name="Rectangle 3">
              <a:extLst>
                <a:ext uri="{FF2B5EF4-FFF2-40B4-BE49-F238E27FC236}">
                  <a16:creationId xmlns:a16="http://schemas.microsoft.com/office/drawing/2014/main" id="{68442E30-E011-4E56-B0E0-A32CC1C3B8A4}"/>
                </a:ext>
              </a:extLst>
            </p:cNvPr>
            <p:cNvSpPr/>
            <p:nvPr/>
          </p:nvSpPr>
          <p:spPr>
            <a:xfrm>
              <a:off x="1953914" y="1934428"/>
              <a:ext cx="3102775" cy="1891862"/>
            </a:xfrm>
            <a:prstGeom prst="rect">
              <a:avLst/>
            </a:prstGeom>
            <a:pattFill prst="lgCheck">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998D6F3-3295-4155-8DBC-40F86D3BE2AE}"/>
                </a:ext>
              </a:extLst>
            </p:cNvPr>
            <p:cNvSpPr/>
            <p:nvPr/>
          </p:nvSpPr>
          <p:spPr>
            <a:xfrm>
              <a:off x="6095999" y="1934428"/>
              <a:ext cx="2973821" cy="1891862"/>
            </a:xfrm>
            <a:prstGeom prst="rect">
              <a:avLst/>
            </a:prstGeom>
            <a:pattFill prst="lgGrid">
              <a:fgClr>
                <a:schemeClr val="accent2"/>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E5696123-0D4D-42A9-80F9-DC7DD5FF8DA7}"/>
                </a:ext>
              </a:extLst>
            </p:cNvPr>
            <p:cNvSpPr/>
            <p:nvPr/>
          </p:nvSpPr>
          <p:spPr>
            <a:xfrm>
              <a:off x="6096000" y="4280338"/>
              <a:ext cx="2973820" cy="1891862"/>
            </a:xfrm>
            <a:prstGeom prst="rect">
              <a:avLst/>
            </a:prstGeom>
            <a:pattFill prst="sphere">
              <a:fgClr>
                <a:schemeClr val="accent4"/>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CD8D76D-E155-46B0-8DA6-43168091D3BA}"/>
                </a:ext>
              </a:extLst>
            </p:cNvPr>
            <p:cNvSpPr/>
            <p:nvPr/>
          </p:nvSpPr>
          <p:spPr>
            <a:xfrm>
              <a:off x="1953914" y="4280338"/>
              <a:ext cx="3102775" cy="1891862"/>
            </a:xfrm>
            <a:prstGeom prst="rect">
              <a:avLst/>
            </a:prstGeom>
            <a:pattFill prst="shingle">
              <a:fgClr>
                <a:schemeClr val="accent6"/>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52452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E9366E77-8E4A-4F5F-9D29-1BCE47C2AAC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914" t="9080" r="15325" b="25402"/>
          <a:stretch/>
        </p:blipFill>
        <p:spPr bwMode="auto">
          <a:xfrm>
            <a:off x="6096000" y="261416"/>
            <a:ext cx="3851909" cy="2526277"/>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4AF0E52C-3D77-4EDF-B6FA-D6BC62F0D9B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3478" t="7360" r="11099" b="21197"/>
          <a:stretch/>
        </p:blipFill>
        <p:spPr bwMode="auto">
          <a:xfrm>
            <a:off x="1043331" y="3300413"/>
            <a:ext cx="3556000" cy="2520837"/>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F423334C-2AFA-4705-AD3D-84491212D38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044" t="8765" r="7162" b="12989"/>
          <a:stretch/>
        </p:blipFill>
        <p:spPr bwMode="auto">
          <a:xfrm>
            <a:off x="6448998" y="3239482"/>
            <a:ext cx="3556000" cy="2642697"/>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F9523AC2-D026-480D-80EA-A37F3DB7743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1462" t="8015" r="2912" b="8014"/>
          <a:stretch/>
        </p:blipFill>
        <p:spPr bwMode="auto">
          <a:xfrm>
            <a:off x="1043331" y="407716"/>
            <a:ext cx="3291230" cy="241549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EB13EA5D-E4F9-4A35-A289-78559EB98B46}"/>
              </a:ext>
            </a:extLst>
          </p:cNvPr>
          <p:cNvSpPr txBox="1"/>
          <p:nvPr/>
        </p:nvSpPr>
        <p:spPr>
          <a:xfrm>
            <a:off x="9427937" y="2361549"/>
            <a:ext cx="2078192" cy="461665"/>
          </a:xfrm>
          <a:prstGeom prst="rect">
            <a:avLst/>
          </a:prstGeom>
          <a:noFill/>
        </p:spPr>
        <p:txBody>
          <a:bodyPr wrap="square" rtlCol="0">
            <a:spAutoFit/>
          </a:bodyPr>
          <a:lstStyle/>
          <a:p>
            <a:pPr algn="l"/>
            <a:r>
              <a:rPr lang="en-US" b="1" i="0" dirty="0">
                <a:effectLst/>
              </a:rPr>
              <a:t>Protanopia</a:t>
            </a:r>
            <a:endParaRPr lang="en-US" b="1" i="0" cap="all" dirty="0">
              <a:effectLst/>
            </a:endParaRPr>
          </a:p>
        </p:txBody>
      </p:sp>
      <p:sp>
        <p:nvSpPr>
          <p:cNvPr id="3" name="TextBox 2">
            <a:extLst>
              <a:ext uri="{FF2B5EF4-FFF2-40B4-BE49-F238E27FC236}">
                <a16:creationId xmlns:a16="http://schemas.microsoft.com/office/drawing/2014/main" id="{890CEAD7-1F08-4D47-8B45-E32B6D370600}"/>
              </a:ext>
            </a:extLst>
          </p:cNvPr>
          <p:cNvSpPr txBox="1"/>
          <p:nvPr/>
        </p:nvSpPr>
        <p:spPr>
          <a:xfrm>
            <a:off x="9427936" y="5399898"/>
            <a:ext cx="1967845" cy="461665"/>
          </a:xfrm>
          <a:prstGeom prst="rect">
            <a:avLst/>
          </a:prstGeom>
          <a:noFill/>
        </p:spPr>
        <p:txBody>
          <a:bodyPr wrap="square" rtlCol="0">
            <a:spAutoFit/>
          </a:bodyPr>
          <a:lstStyle/>
          <a:p>
            <a:r>
              <a:rPr lang="en-US" b="1" dirty="0"/>
              <a:t>Tritanopia</a:t>
            </a:r>
          </a:p>
        </p:txBody>
      </p:sp>
      <p:sp>
        <p:nvSpPr>
          <p:cNvPr id="4" name="TextBox 3">
            <a:extLst>
              <a:ext uri="{FF2B5EF4-FFF2-40B4-BE49-F238E27FC236}">
                <a16:creationId xmlns:a16="http://schemas.microsoft.com/office/drawing/2014/main" id="{F7A2D09A-624C-44BC-AAA5-3CFC475AABAF}"/>
              </a:ext>
            </a:extLst>
          </p:cNvPr>
          <p:cNvSpPr txBox="1"/>
          <p:nvPr/>
        </p:nvSpPr>
        <p:spPr>
          <a:xfrm>
            <a:off x="4059432" y="5410641"/>
            <a:ext cx="2727075" cy="461665"/>
          </a:xfrm>
          <a:prstGeom prst="rect">
            <a:avLst/>
          </a:prstGeom>
          <a:noFill/>
        </p:spPr>
        <p:txBody>
          <a:bodyPr wrap="square">
            <a:spAutoFit/>
          </a:bodyPr>
          <a:lstStyle/>
          <a:p>
            <a:r>
              <a:rPr lang="en-US" b="1" dirty="0"/>
              <a:t>Deuteranopia</a:t>
            </a:r>
          </a:p>
        </p:txBody>
      </p:sp>
      <p:sp>
        <p:nvSpPr>
          <p:cNvPr id="5" name="TextBox 4">
            <a:extLst>
              <a:ext uri="{FF2B5EF4-FFF2-40B4-BE49-F238E27FC236}">
                <a16:creationId xmlns:a16="http://schemas.microsoft.com/office/drawing/2014/main" id="{B030424B-7E6D-4235-85A1-A01A3E81FE75}"/>
              </a:ext>
            </a:extLst>
          </p:cNvPr>
          <p:cNvSpPr txBox="1"/>
          <p:nvPr/>
        </p:nvSpPr>
        <p:spPr>
          <a:xfrm>
            <a:off x="4167378" y="2461946"/>
            <a:ext cx="2281620" cy="461665"/>
          </a:xfrm>
          <a:prstGeom prst="rect">
            <a:avLst/>
          </a:prstGeom>
          <a:noFill/>
        </p:spPr>
        <p:txBody>
          <a:bodyPr wrap="square" rtlCol="0">
            <a:spAutoFit/>
          </a:bodyPr>
          <a:lstStyle/>
          <a:p>
            <a:r>
              <a:rPr lang="en-US" b="1" dirty="0"/>
              <a:t>No affliction</a:t>
            </a:r>
          </a:p>
        </p:txBody>
      </p:sp>
    </p:spTree>
    <p:extLst>
      <p:ext uri="{BB962C8B-B14F-4D97-AF65-F5344CB8AC3E}">
        <p14:creationId xmlns:p14="http://schemas.microsoft.com/office/powerpoint/2010/main" val="3996865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4"/>
                                        </p:tgtEl>
                                        <p:attrNameLst>
                                          <p:attrName>style.visibility</p:attrName>
                                        </p:attrNameLst>
                                      </p:cBhvr>
                                      <p:to>
                                        <p:strVal val="visible"/>
                                      </p:to>
                                    </p:set>
                                    <p:animEffect transition="in" filter="fade">
                                      <p:cBhvr>
                                        <p:cTn id="7" dur="500"/>
                                        <p:tgtEl>
                                          <p:spTgt spid="410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fade">
                                      <p:cBhvr>
                                        <p:cTn id="12" dur="500"/>
                                        <p:tgtEl>
                                          <p:spTgt spid="409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00"/>
                                        </p:tgtEl>
                                        <p:attrNameLst>
                                          <p:attrName>style.visibility</p:attrName>
                                        </p:attrNameLst>
                                      </p:cBhvr>
                                      <p:to>
                                        <p:strVal val="visible"/>
                                      </p:to>
                                    </p:set>
                                    <p:animEffect transition="in" filter="fade">
                                      <p:cBhvr>
                                        <p:cTn id="17" dur="500"/>
                                        <p:tgtEl>
                                          <p:spTgt spid="410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102"/>
                                        </p:tgtEl>
                                        <p:attrNameLst>
                                          <p:attrName>style.visibility</p:attrName>
                                        </p:attrNameLst>
                                      </p:cBhvr>
                                      <p:to>
                                        <p:strVal val="visible"/>
                                      </p:to>
                                    </p:set>
                                    <p:animEffect transition="in" filter="fade">
                                      <p:cBhvr>
                                        <p:cTn id="22" dur="500"/>
                                        <p:tgtEl>
                                          <p:spTgt spid="4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319BF-8249-4EE7-A8EA-38FA96E4E445}"/>
              </a:ext>
            </a:extLst>
          </p:cNvPr>
          <p:cNvSpPr>
            <a:spLocks noGrp="1"/>
          </p:cNvSpPr>
          <p:nvPr>
            <p:ph type="title"/>
          </p:nvPr>
        </p:nvSpPr>
        <p:spPr/>
        <p:txBody>
          <a:bodyPr>
            <a:normAutofit/>
          </a:bodyPr>
          <a:lstStyle/>
          <a:p>
            <a:r>
              <a:rPr lang="en-US" dirty="0"/>
              <a:t>Layout &amp; Responsiveness</a:t>
            </a:r>
          </a:p>
        </p:txBody>
      </p:sp>
      <p:pic>
        <p:nvPicPr>
          <p:cNvPr id="2050" name="Picture 2" descr="UX Design for Navigation Menus | UX Tools">
            <a:extLst>
              <a:ext uri="{FF2B5EF4-FFF2-40B4-BE49-F238E27FC236}">
                <a16:creationId xmlns:a16="http://schemas.microsoft.com/office/drawing/2014/main" id="{0CB1B805-03A6-40AF-8110-6AB96C9FB5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0391" y="1770268"/>
            <a:ext cx="8211217" cy="4618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419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78E18-B0DF-A33B-59A4-FDF4645E5E8C}"/>
              </a:ext>
            </a:extLst>
          </p:cNvPr>
          <p:cNvSpPr>
            <a:spLocks noGrp="1"/>
          </p:cNvSpPr>
          <p:nvPr>
            <p:ph type="title"/>
          </p:nvPr>
        </p:nvSpPr>
        <p:spPr/>
        <p:txBody>
          <a:bodyPr/>
          <a:lstStyle/>
          <a:p>
            <a:r>
              <a:rPr lang="en-US" dirty="0"/>
              <a:t>Accessibility API</a:t>
            </a:r>
          </a:p>
        </p:txBody>
      </p:sp>
      <p:pic>
        <p:nvPicPr>
          <p:cNvPr id="2050" name="Picture 2" descr="Graphical representation of a web browser communicating with the accessibility API which is being interacted with by a screen reader. This communication between web browser, accessibility API, and screen reader is depicted with arrows going back and forth.">
            <a:extLst>
              <a:ext uri="{FF2B5EF4-FFF2-40B4-BE49-F238E27FC236}">
                <a16:creationId xmlns:a16="http://schemas.microsoft.com/office/drawing/2014/main" id="{8A5F82EE-1F5B-BC7D-E57E-D6D8E08A8F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1054" y="2268050"/>
            <a:ext cx="9649891" cy="2761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1035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78E18-B0DF-A33B-59A4-FDF4645E5E8C}"/>
              </a:ext>
            </a:extLst>
          </p:cNvPr>
          <p:cNvSpPr>
            <a:spLocks noGrp="1"/>
          </p:cNvSpPr>
          <p:nvPr>
            <p:ph type="title"/>
          </p:nvPr>
        </p:nvSpPr>
        <p:spPr/>
        <p:txBody>
          <a:bodyPr/>
          <a:lstStyle/>
          <a:p>
            <a:r>
              <a:rPr lang="en-US" dirty="0"/>
              <a:t>Accessibility Tree</a:t>
            </a:r>
          </a:p>
        </p:txBody>
      </p:sp>
      <p:sp>
        <p:nvSpPr>
          <p:cNvPr id="3" name="Content Placeholder 2">
            <a:extLst>
              <a:ext uri="{FF2B5EF4-FFF2-40B4-BE49-F238E27FC236}">
                <a16:creationId xmlns:a16="http://schemas.microsoft.com/office/drawing/2014/main" id="{6A658FCC-1E2A-135B-714B-88B9B47EE260}"/>
              </a:ext>
            </a:extLst>
          </p:cNvPr>
          <p:cNvSpPr>
            <a:spLocks noGrp="1"/>
          </p:cNvSpPr>
          <p:nvPr>
            <p:ph idx="1"/>
          </p:nvPr>
        </p:nvSpPr>
        <p:spPr/>
        <p:txBody>
          <a:bodyPr/>
          <a:lstStyle/>
          <a:p>
            <a:r>
              <a:rPr lang="en-US" dirty="0"/>
              <a:t>DOM </a:t>
            </a:r>
            <a:r>
              <a:rPr lang="en-US" dirty="0">
                <a:sym typeface="Wingdings" panose="05000000000000000000" pitchFamily="2" charset="2"/>
              </a:rPr>
              <a:t> </a:t>
            </a:r>
            <a:r>
              <a:rPr lang="en-US" dirty="0"/>
              <a:t>Accessibility Tree</a:t>
            </a:r>
          </a:p>
          <a:p>
            <a:r>
              <a:rPr lang="en-US" dirty="0"/>
              <a:t>This is an accessible representation of the UI structure and what is exposed to AT via the Accessibility API</a:t>
            </a:r>
          </a:p>
        </p:txBody>
      </p:sp>
      <p:pic>
        <p:nvPicPr>
          <p:cNvPr id="5" name="Picture 4">
            <a:extLst>
              <a:ext uri="{FF2B5EF4-FFF2-40B4-BE49-F238E27FC236}">
                <a16:creationId xmlns:a16="http://schemas.microsoft.com/office/drawing/2014/main" id="{0966CC6A-B364-9E57-8716-1F13D5EDD99E}"/>
              </a:ext>
            </a:extLst>
          </p:cNvPr>
          <p:cNvPicPr>
            <a:picLocks noChangeAspect="1"/>
          </p:cNvPicPr>
          <p:nvPr/>
        </p:nvPicPr>
        <p:blipFill rotWithShape="1">
          <a:blip r:embed="rId3"/>
          <a:srcRect l="50689" t="10564" r="33077" b="66245"/>
          <a:stretch/>
        </p:blipFill>
        <p:spPr>
          <a:xfrm>
            <a:off x="1128314" y="3547656"/>
            <a:ext cx="10193649" cy="2825895"/>
          </a:xfrm>
          <a:prstGeom prst="rect">
            <a:avLst/>
          </a:prstGeom>
        </p:spPr>
      </p:pic>
      <p:sp>
        <p:nvSpPr>
          <p:cNvPr id="6" name="Rectangle 5">
            <a:extLst>
              <a:ext uri="{FF2B5EF4-FFF2-40B4-BE49-F238E27FC236}">
                <a16:creationId xmlns:a16="http://schemas.microsoft.com/office/drawing/2014/main" id="{18D7D3DF-91DE-4F5A-C225-24B260E292C4}"/>
              </a:ext>
            </a:extLst>
          </p:cNvPr>
          <p:cNvSpPr/>
          <p:nvPr/>
        </p:nvSpPr>
        <p:spPr>
          <a:xfrm>
            <a:off x="9108831" y="3868615"/>
            <a:ext cx="1430215" cy="43375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noFill/>
            </a:endParaRPr>
          </a:p>
        </p:txBody>
      </p:sp>
      <p:sp>
        <p:nvSpPr>
          <p:cNvPr id="8" name="Rectangle 7">
            <a:extLst>
              <a:ext uri="{FF2B5EF4-FFF2-40B4-BE49-F238E27FC236}">
                <a16:creationId xmlns:a16="http://schemas.microsoft.com/office/drawing/2014/main" id="{93F0A958-5CE2-1C98-1CCD-C150CF691877}"/>
              </a:ext>
            </a:extLst>
          </p:cNvPr>
          <p:cNvSpPr/>
          <p:nvPr/>
        </p:nvSpPr>
        <p:spPr>
          <a:xfrm>
            <a:off x="1957754" y="3547655"/>
            <a:ext cx="984738" cy="433754"/>
          </a:xfrm>
          <a:prstGeom prst="rect">
            <a:avLst/>
          </a:prstGeom>
          <a:noFill/>
          <a:ln w="762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noFill/>
            </a:endParaRPr>
          </a:p>
        </p:txBody>
      </p:sp>
      <p:sp>
        <p:nvSpPr>
          <p:cNvPr id="9" name="Right Triangle 8">
            <a:extLst>
              <a:ext uri="{FF2B5EF4-FFF2-40B4-BE49-F238E27FC236}">
                <a16:creationId xmlns:a16="http://schemas.microsoft.com/office/drawing/2014/main" id="{21920206-51F7-F609-D9D0-46810B8D863E}"/>
              </a:ext>
            </a:extLst>
          </p:cNvPr>
          <p:cNvSpPr/>
          <p:nvPr/>
        </p:nvSpPr>
        <p:spPr>
          <a:xfrm rot="-5400000">
            <a:off x="11003280" y="5669280"/>
            <a:ext cx="1280160" cy="1097280"/>
          </a:xfrm>
          <a:prstGeom prst="rtTriangl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w="18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endParaRPr lang="en-US">
              <a:solidFill>
                <a:srgbClr val="000000"/>
              </a:solidFill>
            </a:endParaRPr>
          </a:p>
        </p:txBody>
      </p:sp>
    </p:spTree>
    <p:extLst>
      <p:ext uri="{BB962C8B-B14F-4D97-AF65-F5344CB8AC3E}">
        <p14:creationId xmlns:p14="http://schemas.microsoft.com/office/powerpoint/2010/main" val="17142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319BF-8249-4EE7-A8EA-38FA96E4E445}"/>
              </a:ext>
            </a:extLst>
          </p:cNvPr>
          <p:cNvSpPr>
            <a:spLocks noGrp="1"/>
          </p:cNvSpPr>
          <p:nvPr>
            <p:ph type="title"/>
          </p:nvPr>
        </p:nvSpPr>
        <p:spPr>
          <a:xfrm>
            <a:off x="1141709" y="152400"/>
            <a:ext cx="9753600" cy="1295400"/>
          </a:xfrm>
        </p:spPr>
        <p:txBody>
          <a:bodyPr anchor="b">
            <a:normAutofit/>
          </a:bodyPr>
          <a:lstStyle/>
          <a:p>
            <a:r>
              <a:rPr lang="en-US" dirty="0"/>
              <a:t>Semantics</a:t>
            </a:r>
          </a:p>
        </p:txBody>
      </p:sp>
      <p:pic>
        <p:nvPicPr>
          <p:cNvPr id="1026" name="Picture 2" descr="Why using semantic markup is important in web design and development">
            <a:extLst>
              <a:ext uri="{FF2B5EF4-FFF2-40B4-BE49-F238E27FC236}">
                <a16:creationId xmlns:a16="http://schemas.microsoft.com/office/drawing/2014/main" id="{1BFDC42C-AA8C-46BB-B484-DA35D656830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362" t="2194" r="21760" b="17418"/>
          <a:stretch/>
        </p:blipFill>
        <p:spPr bwMode="auto">
          <a:xfrm>
            <a:off x="2982380" y="1447800"/>
            <a:ext cx="6227239" cy="5038126"/>
          </a:xfrm>
          <a:prstGeom prst="rect">
            <a:avLst/>
          </a:prstGeom>
          <a:solidFill>
            <a:srgbClr val="FFFFFF"/>
          </a:solidFill>
        </p:spPr>
      </p:pic>
    </p:spTree>
    <p:extLst>
      <p:ext uri="{BB962C8B-B14F-4D97-AF65-F5344CB8AC3E}">
        <p14:creationId xmlns:p14="http://schemas.microsoft.com/office/powerpoint/2010/main" val="1407500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3C598-F0A2-496B-DBDD-074CFA3CCA4B}"/>
              </a:ext>
            </a:extLst>
          </p:cNvPr>
          <p:cNvSpPr>
            <a:spLocks noGrp="1"/>
          </p:cNvSpPr>
          <p:nvPr>
            <p:ph type="title"/>
          </p:nvPr>
        </p:nvSpPr>
        <p:spPr/>
        <p:txBody>
          <a:bodyPr/>
          <a:lstStyle/>
          <a:p>
            <a:r>
              <a:rPr lang="en-US" dirty="0"/>
              <a:t>Accessible Names</a:t>
            </a:r>
          </a:p>
        </p:txBody>
      </p:sp>
      <p:sp>
        <p:nvSpPr>
          <p:cNvPr id="3" name="Content Placeholder 2">
            <a:extLst>
              <a:ext uri="{FF2B5EF4-FFF2-40B4-BE49-F238E27FC236}">
                <a16:creationId xmlns:a16="http://schemas.microsoft.com/office/drawing/2014/main" id="{8A390DF9-C7C8-AC1C-0B6A-251EBC8C6796}"/>
              </a:ext>
            </a:extLst>
          </p:cNvPr>
          <p:cNvSpPr>
            <a:spLocks noGrp="1"/>
          </p:cNvSpPr>
          <p:nvPr>
            <p:ph idx="1"/>
          </p:nvPr>
        </p:nvSpPr>
        <p:spPr/>
        <p:txBody>
          <a:bodyPr/>
          <a:lstStyle/>
          <a:p>
            <a:r>
              <a:rPr lang="en-US" dirty="0"/>
              <a:t>WCAG requires all focusable, </a:t>
            </a:r>
            <a:r>
              <a:rPr lang="en-US" b="1" dirty="0"/>
              <a:t>interactive</a:t>
            </a:r>
            <a:r>
              <a:rPr lang="en-US" dirty="0"/>
              <a:t> elements to have an accessible name</a:t>
            </a:r>
          </a:p>
          <a:p>
            <a:r>
              <a:rPr lang="en-US" dirty="0"/>
              <a:t>This name is communicated to users of AT when an element receives focus</a:t>
            </a:r>
          </a:p>
          <a:p>
            <a:r>
              <a:rPr lang="en-US" dirty="0"/>
              <a:t>The value can be visual content or hidden text alternatives</a:t>
            </a:r>
          </a:p>
        </p:txBody>
      </p:sp>
    </p:spTree>
    <p:extLst>
      <p:ext uri="{BB962C8B-B14F-4D97-AF65-F5344CB8AC3E}">
        <p14:creationId xmlns:p14="http://schemas.microsoft.com/office/powerpoint/2010/main" val="473653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9F88-46A9-4F03-AF0B-69B96DA9701A}"/>
              </a:ext>
            </a:extLst>
          </p:cNvPr>
          <p:cNvSpPr>
            <a:spLocks noGrp="1"/>
          </p:cNvSpPr>
          <p:nvPr>
            <p:ph type="title"/>
          </p:nvPr>
        </p:nvSpPr>
        <p:spPr/>
        <p:txBody>
          <a:bodyPr>
            <a:normAutofit/>
          </a:bodyPr>
          <a:lstStyle/>
          <a:p>
            <a:r>
              <a:rPr lang="en-US" dirty="0">
                <a:solidFill>
                  <a:schemeClr val="tx1">
                    <a:lumMod val="85000"/>
                    <a:lumOff val="15000"/>
                  </a:schemeClr>
                </a:solidFill>
              </a:rPr>
              <a:t>ARIA &amp; Aria-attributes</a:t>
            </a:r>
          </a:p>
        </p:txBody>
      </p:sp>
      <p:sp>
        <p:nvSpPr>
          <p:cNvPr id="3" name="Content Placeholder 2">
            <a:extLst>
              <a:ext uri="{FF2B5EF4-FFF2-40B4-BE49-F238E27FC236}">
                <a16:creationId xmlns:a16="http://schemas.microsoft.com/office/drawing/2014/main" id="{684B5CBD-E2BC-4617-9D75-E15D1BB59FE0}"/>
              </a:ext>
            </a:extLst>
          </p:cNvPr>
          <p:cNvSpPr>
            <a:spLocks noGrp="1"/>
          </p:cNvSpPr>
          <p:nvPr>
            <p:ph idx="1"/>
          </p:nvPr>
        </p:nvSpPr>
        <p:spPr/>
        <p:txBody>
          <a:bodyPr>
            <a:normAutofit/>
          </a:bodyPr>
          <a:lstStyle/>
          <a:p>
            <a:r>
              <a:rPr lang="en-US" b="1" dirty="0">
                <a:solidFill>
                  <a:schemeClr val="tx1"/>
                </a:solidFill>
              </a:rPr>
              <a:t>A</a:t>
            </a:r>
            <a:r>
              <a:rPr lang="en-US" dirty="0">
                <a:solidFill>
                  <a:schemeClr val="tx1"/>
                </a:solidFill>
              </a:rPr>
              <a:t>ccessibility </a:t>
            </a:r>
            <a:r>
              <a:rPr lang="en-US" b="1" dirty="0">
                <a:solidFill>
                  <a:schemeClr val="tx1"/>
                </a:solidFill>
              </a:rPr>
              <a:t>R</a:t>
            </a:r>
            <a:r>
              <a:rPr lang="en-US" dirty="0">
                <a:solidFill>
                  <a:schemeClr val="tx1"/>
                </a:solidFill>
              </a:rPr>
              <a:t>ich </a:t>
            </a:r>
            <a:r>
              <a:rPr lang="en-US" b="1" dirty="0">
                <a:solidFill>
                  <a:schemeClr val="tx1"/>
                </a:solidFill>
              </a:rPr>
              <a:t>I</a:t>
            </a:r>
            <a:r>
              <a:rPr lang="en-US" dirty="0">
                <a:solidFill>
                  <a:schemeClr val="tx1"/>
                </a:solidFill>
              </a:rPr>
              <a:t>nternet </a:t>
            </a:r>
            <a:r>
              <a:rPr lang="en-US" b="1" dirty="0">
                <a:solidFill>
                  <a:schemeClr val="tx1"/>
                </a:solidFill>
              </a:rPr>
              <a:t>A</a:t>
            </a:r>
            <a:r>
              <a:rPr lang="en-US" dirty="0">
                <a:solidFill>
                  <a:schemeClr val="tx1"/>
                </a:solidFill>
              </a:rPr>
              <a:t>pplications</a:t>
            </a:r>
          </a:p>
          <a:p>
            <a:pPr marL="0" indent="0">
              <a:buNone/>
            </a:pPr>
            <a:endParaRPr lang="en-US" dirty="0"/>
          </a:p>
          <a:p>
            <a:r>
              <a:rPr lang="en-US" dirty="0"/>
              <a:t>Help assistive technologies understand the states and properties of </a:t>
            </a:r>
            <a:r>
              <a:rPr lang="en-US" u="sng" dirty="0"/>
              <a:t>interactive</a:t>
            </a:r>
            <a:r>
              <a:rPr lang="en-US" dirty="0"/>
              <a:t> elements </a:t>
            </a:r>
            <a:r>
              <a:rPr lang="en-US" b="1" i="1" dirty="0"/>
              <a:t>when there is no alternative</a:t>
            </a:r>
          </a:p>
        </p:txBody>
      </p:sp>
    </p:spTree>
    <p:extLst>
      <p:ext uri="{BB962C8B-B14F-4D97-AF65-F5344CB8AC3E}">
        <p14:creationId xmlns:p14="http://schemas.microsoft.com/office/powerpoint/2010/main" val="2248102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68F9334A-36E6-47F0-ADB9-38411EDE7025}"/>
              </a:ext>
            </a:extLst>
          </p:cNvPr>
          <p:cNvSpPr/>
          <p:nvPr/>
        </p:nvSpPr>
        <p:spPr>
          <a:xfrm>
            <a:off x="247294" y="273132"/>
            <a:ext cx="11697412" cy="6377050"/>
          </a:xfrm>
          <a:prstGeom prst="roundRect">
            <a:avLst/>
          </a:prstGeom>
          <a:solidFill>
            <a:srgbClr val="FFCDF2"/>
          </a:solidFill>
          <a:ln>
            <a:solidFill>
              <a:srgbClr val="850063"/>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effectLst>
                <a:innerShdw blurRad="63500" dist="50800" dir="10800000">
                  <a:prstClr val="black">
                    <a:alpha val="50000"/>
                  </a:prstClr>
                </a:innerShdw>
              </a:effectLst>
            </a:endParaRPr>
          </a:p>
        </p:txBody>
      </p:sp>
      <p:pic>
        <p:nvPicPr>
          <p:cNvPr id="1026" name="Picture 2" descr="Fight Club - Tyler Durden speech - YouTube">
            <a:extLst>
              <a:ext uri="{FF2B5EF4-FFF2-40B4-BE49-F238E27FC236}">
                <a16:creationId xmlns:a16="http://schemas.microsoft.com/office/drawing/2014/main" id="{83FB0D12-386A-463F-A4B7-A799B1DDF9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0909" y="1558636"/>
            <a:ext cx="6650181" cy="374072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4864BC6-8857-4DEF-9533-9842A339BD77}"/>
              </a:ext>
            </a:extLst>
          </p:cNvPr>
          <p:cNvSpPr/>
          <p:nvPr/>
        </p:nvSpPr>
        <p:spPr>
          <a:xfrm>
            <a:off x="553475" y="538832"/>
            <a:ext cx="10944984" cy="5909310"/>
          </a:xfrm>
          <a:prstGeom prst="rect">
            <a:avLst/>
          </a:prstGeom>
          <a:noFill/>
          <a:effectLst>
            <a:innerShdw blurRad="114300">
              <a:prstClr val="black"/>
            </a:innerShdw>
          </a:effectLst>
        </p:spPr>
        <p:txBody>
          <a:bodyPr wrap="none" lIns="91440" tIns="45720" rIns="91440" bIns="45720">
            <a:spAutoFit/>
          </a:bodyPr>
          <a:lstStyle/>
          <a:p>
            <a:pPr algn="ctr"/>
            <a:r>
              <a:rPr lang="en-US" sz="5400" b="0" cap="none" spc="0" dirty="0">
                <a:ln w="0"/>
                <a:solidFill>
                  <a:srgbClr val="850063"/>
                </a:solidFill>
                <a:effectLst>
                  <a:innerShdw blurRad="63500" dist="50800" dir="13500000">
                    <a:prstClr val="black">
                      <a:alpha val="50000"/>
                    </a:prstClr>
                  </a:innerShdw>
                </a:effectLst>
                <a:latin typeface="Arial Black" panose="020B0A04020102020204" pitchFamily="34" charset="0"/>
              </a:rPr>
              <a:t>THE FIRST RULE OF ARIA IS</a:t>
            </a:r>
          </a:p>
          <a:p>
            <a:pPr algn="ctr"/>
            <a:endParaRPr lang="en-US" sz="540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endParaRPr lang="en-US" sz="5400" b="0" cap="none" spc="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endParaRPr lang="en-US" sz="540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endParaRPr lang="en-US" sz="5400" b="0" cap="none" spc="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endParaRPr lang="en-US" sz="540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r>
              <a:rPr lang="en-US" sz="5400" dirty="0">
                <a:ln w="0"/>
                <a:solidFill>
                  <a:srgbClr val="850063"/>
                </a:solidFill>
                <a:effectLst>
                  <a:innerShdw blurRad="63500" dist="50800" dir="13500000">
                    <a:prstClr val="black">
                      <a:alpha val="50000"/>
                    </a:prstClr>
                  </a:innerShdw>
                </a:effectLst>
                <a:latin typeface="Arial Black" panose="020B0A04020102020204" pitchFamily="34" charset="0"/>
              </a:rPr>
              <a:t>DON’T USE ARIA</a:t>
            </a:r>
            <a:endParaRPr lang="en-US" sz="5400" b="0" cap="none" spc="0" dirty="0">
              <a:ln w="0"/>
              <a:solidFill>
                <a:srgbClr val="850063"/>
              </a:solidFill>
              <a:effectLst>
                <a:innerShdw blurRad="63500" dist="50800" dir="13500000">
                  <a:prstClr val="black">
                    <a:alpha val="50000"/>
                  </a:prstClr>
                </a:innerShdw>
              </a:effectLst>
              <a:latin typeface="Arial Black" panose="020B0A04020102020204" pitchFamily="34" charset="0"/>
            </a:endParaRPr>
          </a:p>
        </p:txBody>
      </p:sp>
      <p:sp>
        <p:nvSpPr>
          <p:cNvPr id="6" name="Rectangle 5">
            <a:extLst>
              <a:ext uri="{FF2B5EF4-FFF2-40B4-BE49-F238E27FC236}">
                <a16:creationId xmlns:a16="http://schemas.microsoft.com/office/drawing/2014/main" id="{B8490BB0-4D80-E491-B818-AC1FAD0D71DB}"/>
              </a:ext>
            </a:extLst>
          </p:cNvPr>
          <p:cNvSpPr/>
          <p:nvPr/>
        </p:nvSpPr>
        <p:spPr>
          <a:xfrm>
            <a:off x="1769284" y="538832"/>
            <a:ext cx="8653431" cy="6061710"/>
          </a:xfrm>
          <a:prstGeom prst="rect">
            <a:avLst/>
          </a:prstGeom>
          <a:noFill/>
          <a:effectLst>
            <a:innerShdw blurRad="114300">
              <a:prstClr val="black"/>
            </a:innerShdw>
          </a:effectLst>
        </p:spPr>
        <p:txBody>
          <a:bodyPr wrap="square" lIns="91440" tIns="45720" rIns="91440" bIns="45720">
            <a:spAutoFit/>
          </a:bodyPr>
          <a:lstStyle/>
          <a:p>
            <a:pPr algn="ctr"/>
            <a:r>
              <a:rPr lang="en-US" sz="5400" b="0" cap="none" spc="0" dirty="0">
                <a:ln w="0"/>
                <a:solidFill>
                  <a:srgbClr val="850063"/>
                </a:solidFill>
                <a:effectLst>
                  <a:innerShdw blurRad="63500" dist="50800" dir="13500000">
                    <a:prstClr val="black">
                      <a:alpha val="50000"/>
                    </a:prstClr>
                  </a:innerShdw>
                </a:effectLst>
                <a:latin typeface="Arial Black" panose="020B0A04020102020204" pitchFamily="34" charset="0"/>
              </a:rPr>
              <a:t>NO ARIA IS BETTER</a:t>
            </a:r>
          </a:p>
          <a:p>
            <a:pPr algn="ctr"/>
            <a:endParaRPr lang="en-US" sz="540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endParaRPr lang="en-US" sz="5400" b="0" cap="none" spc="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endParaRPr lang="en-US" sz="540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endParaRPr lang="en-US" sz="5400" b="0" cap="none" spc="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endParaRPr lang="en-US" sz="5400" dirty="0">
              <a:ln w="0"/>
              <a:solidFill>
                <a:srgbClr val="850063"/>
              </a:solidFill>
              <a:effectLst>
                <a:innerShdw blurRad="63500" dist="50800" dir="13500000">
                  <a:prstClr val="black">
                    <a:alpha val="50000"/>
                  </a:prstClr>
                </a:innerShdw>
              </a:effectLst>
              <a:latin typeface="Arial Black" panose="020B0A04020102020204" pitchFamily="34" charset="0"/>
            </a:endParaRPr>
          </a:p>
          <a:p>
            <a:pPr algn="ctr"/>
            <a:r>
              <a:rPr lang="en-US" sz="5400" dirty="0">
                <a:ln w="0"/>
                <a:solidFill>
                  <a:srgbClr val="850063"/>
                </a:solidFill>
                <a:effectLst>
                  <a:innerShdw blurRad="63500" dist="50800" dir="13500000">
                    <a:prstClr val="black">
                      <a:alpha val="50000"/>
                    </a:prstClr>
                  </a:innerShdw>
                </a:effectLst>
                <a:latin typeface="Arial Black" panose="020B0A04020102020204" pitchFamily="34" charset="0"/>
              </a:rPr>
              <a:t>THAN BAD ARIA</a:t>
            </a:r>
            <a:endParaRPr lang="en-US" sz="5400" b="0" cap="none" spc="0" dirty="0">
              <a:ln w="0"/>
              <a:solidFill>
                <a:srgbClr val="850063"/>
              </a:solidFill>
              <a:effectLst>
                <a:innerShdw blurRad="63500" dist="50800" dir="13500000">
                  <a:prstClr val="black">
                    <a:alpha val="50000"/>
                  </a:prstClr>
                </a:innerShdw>
              </a:effectLst>
              <a:latin typeface="Arial Black" panose="020B0A04020102020204" pitchFamily="34" charset="0"/>
            </a:endParaRPr>
          </a:p>
        </p:txBody>
      </p:sp>
    </p:spTree>
    <p:extLst>
      <p:ext uri="{BB962C8B-B14F-4D97-AF65-F5344CB8AC3E}">
        <p14:creationId xmlns:p14="http://schemas.microsoft.com/office/powerpoint/2010/main" val="3895395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900"/>
                                        <p:tgtEl>
                                          <p:spTgt spid="4"/>
                                        </p:tgtEl>
                                      </p:cBhvr>
                                    </p:animEffect>
                                    <p:set>
                                      <p:cBhvr>
                                        <p:cTn id="7" dur="1" fill="hold">
                                          <p:stCondLst>
                                            <p:cond delay="1899"/>
                                          </p:stCondLst>
                                        </p:cTn>
                                        <p:tgtEl>
                                          <p:spTgt spid="4"/>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90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26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14D4476-4455-7B57-FC15-6FD160DA2B7D}"/>
              </a:ext>
            </a:extLst>
          </p:cNvPr>
          <p:cNvSpPr>
            <a:spLocks noGrp="1"/>
          </p:cNvSpPr>
          <p:nvPr>
            <p:ph type="title"/>
          </p:nvPr>
        </p:nvSpPr>
        <p:spPr/>
        <p:txBody>
          <a:bodyPr/>
          <a:lstStyle/>
          <a:p>
            <a:r>
              <a:rPr lang="en-US" dirty="0"/>
              <a:t>Aria-</a:t>
            </a:r>
            <a:r>
              <a:rPr lang="en-US" dirty="0" err="1"/>
              <a:t>labelledby</a:t>
            </a:r>
            <a:endParaRPr lang="en-US" dirty="0"/>
          </a:p>
        </p:txBody>
      </p:sp>
      <p:sp>
        <p:nvSpPr>
          <p:cNvPr id="8" name="Content Placeholder 7">
            <a:extLst>
              <a:ext uri="{FF2B5EF4-FFF2-40B4-BE49-F238E27FC236}">
                <a16:creationId xmlns:a16="http://schemas.microsoft.com/office/drawing/2014/main" id="{F9905318-53B0-AA9B-E948-4676905FC749}"/>
              </a:ext>
            </a:extLst>
          </p:cNvPr>
          <p:cNvSpPr>
            <a:spLocks noGrp="1"/>
          </p:cNvSpPr>
          <p:nvPr>
            <p:ph idx="1"/>
          </p:nvPr>
        </p:nvSpPr>
        <p:spPr/>
        <p:txBody>
          <a:bodyPr>
            <a:normAutofit/>
          </a:bodyPr>
          <a:lstStyle/>
          <a:p>
            <a:r>
              <a:rPr lang="en-US" dirty="0"/>
              <a:t>Enables reference to OTHER elements on the page to define an accessible name</a:t>
            </a:r>
          </a:p>
          <a:p>
            <a:r>
              <a:rPr lang="en-US" dirty="0"/>
              <a:t>overrides other methods of naming the element (aria-label)</a:t>
            </a:r>
          </a:p>
          <a:p>
            <a:r>
              <a:rPr lang="en-US" dirty="0"/>
              <a:t>Takes an id reference list</a:t>
            </a:r>
          </a:p>
          <a:p>
            <a:r>
              <a:rPr lang="en-US" dirty="0"/>
              <a:t>Value order matters</a:t>
            </a:r>
          </a:p>
        </p:txBody>
      </p:sp>
      <p:sp>
        <p:nvSpPr>
          <p:cNvPr id="4" name="Title 6">
            <a:extLst>
              <a:ext uri="{FF2B5EF4-FFF2-40B4-BE49-F238E27FC236}">
                <a16:creationId xmlns:a16="http://schemas.microsoft.com/office/drawing/2014/main" id="{C28F29F7-2DC7-9008-CBE9-8A2139A94C09}"/>
              </a:ext>
            </a:extLst>
          </p:cNvPr>
          <p:cNvSpPr txBox="1">
            <a:spLocks/>
          </p:cNvSpPr>
          <p:nvPr/>
        </p:nvSpPr>
        <p:spPr>
          <a:xfrm>
            <a:off x="3200400" y="2302639"/>
            <a:ext cx="9753600" cy="1295400"/>
          </a:xfrm>
          <a:prstGeom prst="rect">
            <a:avLst/>
          </a:prstGeom>
        </p:spPr>
        <p:txBody>
          <a:bodyPr vert="horz" lIns="121899" tIns="60949" rIns="121899" bIns="60949" rtlCol="0" anchor="b">
            <a:norm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r>
              <a:rPr lang="en-US" dirty="0"/>
              <a:t>Aria-label &amp; Aria-</a:t>
            </a:r>
            <a:r>
              <a:rPr lang="en-US" dirty="0" err="1"/>
              <a:t>labelledby</a:t>
            </a:r>
            <a:endParaRPr lang="en-US" dirty="0"/>
          </a:p>
        </p:txBody>
      </p:sp>
    </p:spTree>
    <p:extLst>
      <p:ext uri="{BB962C8B-B14F-4D97-AF65-F5344CB8AC3E}">
        <p14:creationId xmlns:p14="http://schemas.microsoft.com/office/powerpoint/2010/main" val="1973240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1999"/>
                                          </p:stCondLst>
                                        </p:cTn>
                                        <p:tgtEl>
                                          <p:spTgt spid="4"/>
                                        </p:tgtEl>
                                        <p:attrNameLst>
                                          <p:attrName>style.visibility</p:attrName>
                                        </p:attrNameLst>
                                      </p:cBhvr>
                                      <p:to>
                                        <p:strVal val="hidden"/>
                                      </p:to>
                                    </p:set>
                                  </p:childTnLst>
                                </p:cTn>
                              </p:par>
                            </p:childTnLst>
                          </p:cTn>
                        </p:par>
                        <p:par>
                          <p:cTn id="7" fill="hold">
                            <p:stCondLst>
                              <p:cond delay="2000"/>
                            </p:stCondLst>
                            <p:childTnLst>
                              <p:par>
                                <p:cTn id="8" presetID="1" presetClass="entr" presetSubtype="0"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p"/>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89D55AE1-67FA-1FD1-D3CF-49F91F240C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7895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DA843-41A7-7F80-E399-A61DD9ACDED8}"/>
              </a:ext>
            </a:extLst>
          </p:cNvPr>
          <p:cNvSpPr>
            <a:spLocks noGrp="1"/>
          </p:cNvSpPr>
          <p:nvPr>
            <p:ph type="title"/>
          </p:nvPr>
        </p:nvSpPr>
        <p:spPr/>
        <p:txBody>
          <a:bodyPr/>
          <a:lstStyle/>
          <a:p>
            <a:r>
              <a:rPr lang="en-US" dirty="0"/>
              <a:t>Aria-label</a:t>
            </a:r>
          </a:p>
        </p:txBody>
      </p:sp>
      <p:sp>
        <p:nvSpPr>
          <p:cNvPr id="3" name="Content Placeholder 2">
            <a:extLst>
              <a:ext uri="{FF2B5EF4-FFF2-40B4-BE49-F238E27FC236}">
                <a16:creationId xmlns:a16="http://schemas.microsoft.com/office/drawing/2014/main" id="{3A0B62A9-5C73-7AB5-7AC4-C6F4CDB01993}"/>
              </a:ext>
            </a:extLst>
          </p:cNvPr>
          <p:cNvSpPr>
            <a:spLocks noGrp="1"/>
          </p:cNvSpPr>
          <p:nvPr>
            <p:ph idx="1"/>
          </p:nvPr>
        </p:nvSpPr>
        <p:spPr/>
        <p:txBody>
          <a:bodyPr/>
          <a:lstStyle/>
          <a:p>
            <a:r>
              <a:rPr lang="en-US" dirty="0"/>
              <a:t>Names an element that is not visually rendered</a:t>
            </a:r>
          </a:p>
          <a:p>
            <a:r>
              <a:rPr lang="en-US" dirty="0"/>
              <a:t>Only ‘visible’ to AT</a:t>
            </a:r>
          </a:p>
          <a:p>
            <a:pPr marL="0" indent="0">
              <a:buNone/>
            </a:pPr>
            <a:endParaRPr lang="en-US" dirty="0"/>
          </a:p>
        </p:txBody>
      </p:sp>
      <p:sp>
        <p:nvSpPr>
          <p:cNvPr id="6" name="Right Triangle 5">
            <a:extLst>
              <a:ext uri="{FF2B5EF4-FFF2-40B4-BE49-F238E27FC236}">
                <a16:creationId xmlns:a16="http://schemas.microsoft.com/office/drawing/2014/main" id="{8B0C3501-28ED-3BA1-CA61-6F8DFD049628}"/>
              </a:ext>
            </a:extLst>
          </p:cNvPr>
          <p:cNvSpPr/>
          <p:nvPr/>
        </p:nvSpPr>
        <p:spPr>
          <a:xfrm rot="-5400000">
            <a:off x="11003280" y="5669280"/>
            <a:ext cx="1280160" cy="1097280"/>
          </a:xfrm>
          <a:prstGeom prst="rtTriangl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w="18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endParaRPr lang="en-US">
              <a:solidFill>
                <a:srgbClr val="000000"/>
              </a:solidFill>
            </a:endParaRPr>
          </a:p>
        </p:txBody>
      </p:sp>
    </p:spTree>
    <p:extLst>
      <p:ext uri="{BB962C8B-B14F-4D97-AF65-F5344CB8AC3E}">
        <p14:creationId xmlns:p14="http://schemas.microsoft.com/office/powerpoint/2010/main" val="272988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9F88-46A9-4F03-AF0B-69B96DA9701A}"/>
              </a:ext>
            </a:extLst>
          </p:cNvPr>
          <p:cNvSpPr>
            <a:spLocks noGrp="1"/>
          </p:cNvSpPr>
          <p:nvPr>
            <p:ph type="title"/>
          </p:nvPr>
        </p:nvSpPr>
        <p:spPr/>
        <p:txBody>
          <a:bodyPr>
            <a:normAutofit/>
          </a:bodyPr>
          <a:lstStyle/>
          <a:p>
            <a:r>
              <a:rPr lang="en-US" dirty="0">
                <a:solidFill>
                  <a:schemeClr val="tx1">
                    <a:lumMod val="85000"/>
                    <a:lumOff val="15000"/>
                  </a:schemeClr>
                </a:solidFill>
              </a:rPr>
              <a:t>Alt-text</a:t>
            </a:r>
          </a:p>
        </p:txBody>
      </p:sp>
      <p:sp>
        <p:nvSpPr>
          <p:cNvPr id="3" name="Content Placeholder 2">
            <a:extLst>
              <a:ext uri="{FF2B5EF4-FFF2-40B4-BE49-F238E27FC236}">
                <a16:creationId xmlns:a16="http://schemas.microsoft.com/office/drawing/2014/main" id="{684B5CBD-E2BC-4617-9D75-E15D1BB59FE0}"/>
              </a:ext>
            </a:extLst>
          </p:cNvPr>
          <p:cNvSpPr>
            <a:spLocks noGrp="1"/>
          </p:cNvSpPr>
          <p:nvPr>
            <p:ph idx="1"/>
          </p:nvPr>
        </p:nvSpPr>
        <p:spPr/>
        <p:txBody>
          <a:bodyPr>
            <a:normAutofit/>
          </a:bodyPr>
          <a:lstStyle/>
          <a:p>
            <a:pPr lvl="0"/>
            <a:r>
              <a:rPr lang="en-US" b="0" i="0" dirty="0"/>
              <a:t>“</a:t>
            </a:r>
            <a:r>
              <a:rPr lang="en-US" dirty="0"/>
              <a:t>alternative text”</a:t>
            </a:r>
          </a:p>
          <a:p>
            <a:pPr lvl="0"/>
            <a:r>
              <a:rPr lang="en-US" b="0" i="0" dirty="0"/>
              <a:t>Provides context for non-text elements such as images</a:t>
            </a:r>
          </a:p>
          <a:p>
            <a:pPr lvl="0"/>
            <a:r>
              <a:rPr lang="en-US" dirty="0"/>
              <a:t>Functional for accessibility and beyond</a:t>
            </a:r>
            <a:endParaRPr lang="en-US" b="0" i="0" dirty="0"/>
          </a:p>
        </p:txBody>
      </p:sp>
    </p:spTree>
    <p:extLst>
      <p:ext uri="{BB962C8B-B14F-4D97-AF65-F5344CB8AC3E}">
        <p14:creationId xmlns:p14="http://schemas.microsoft.com/office/powerpoint/2010/main" val="2816326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451AB-CF0C-43AA-956B-6FAB0B17F61A}"/>
              </a:ext>
            </a:extLst>
          </p:cNvPr>
          <p:cNvSpPr>
            <a:spLocks noGrp="1"/>
          </p:cNvSpPr>
          <p:nvPr>
            <p:ph type="title"/>
          </p:nvPr>
        </p:nvSpPr>
        <p:spPr/>
        <p:txBody>
          <a:bodyPr>
            <a:normAutofit/>
          </a:bodyPr>
          <a:lstStyle/>
          <a:p>
            <a:r>
              <a:rPr lang="en-US" dirty="0"/>
              <a:t>Alt-text Attributes</a:t>
            </a:r>
          </a:p>
        </p:txBody>
      </p:sp>
      <p:sp>
        <p:nvSpPr>
          <p:cNvPr id="3" name="Content Placeholder 2">
            <a:extLst>
              <a:ext uri="{FF2B5EF4-FFF2-40B4-BE49-F238E27FC236}">
                <a16:creationId xmlns:a16="http://schemas.microsoft.com/office/drawing/2014/main" id="{100CEDC3-BB50-47AD-BC82-EB5BE2D9FB7E}"/>
              </a:ext>
            </a:extLst>
          </p:cNvPr>
          <p:cNvSpPr>
            <a:spLocks noGrp="1"/>
          </p:cNvSpPr>
          <p:nvPr>
            <p:ph idx="1"/>
          </p:nvPr>
        </p:nvSpPr>
        <p:spPr/>
        <p:txBody>
          <a:bodyPr/>
          <a:lstStyle/>
          <a:p>
            <a:pPr marL="457200" indent="-457200">
              <a:buFont typeface="+mj-lt"/>
              <a:buAutoNum type="arabicPeriod"/>
            </a:pPr>
            <a:r>
              <a:rPr lang="en-US" dirty="0"/>
              <a:t>accurate and equivalent </a:t>
            </a:r>
          </a:p>
          <a:p>
            <a:pPr marL="457200" indent="-457200">
              <a:buFont typeface="+mj-lt"/>
              <a:buAutoNum type="arabicPeriod"/>
            </a:pPr>
            <a:r>
              <a:rPr lang="en-US" dirty="0"/>
              <a:t>succinct</a:t>
            </a:r>
          </a:p>
          <a:p>
            <a:pPr marL="457200" indent="-457200">
              <a:buFont typeface="+mj-lt"/>
              <a:buAutoNum type="arabicPeriod"/>
            </a:pPr>
            <a:r>
              <a:rPr lang="en-US" dirty="0"/>
              <a:t>not redundant</a:t>
            </a:r>
          </a:p>
          <a:p>
            <a:pPr marL="457200" indent="-457200">
              <a:buFont typeface="+mj-lt"/>
              <a:buAutoNum type="arabicPeriod"/>
            </a:pPr>
            <a:r>
              <a:rPr lang="en-US" dirty="0"/>
              <a:t>not include phrases like "image of ..." or "graphic of ...", etc. </a:t>
            </a:r>
          </a:p>
        </p:txBody>
      </p:sp>
      <p:sp>
        <p:nvSpPr>
          <p:cNvPr id="5" name="Right Triangle 4">
            <a:extLst>
              <a:ext uri="{FF2B5EF4-FFF2-40B4-BE49-F238E27FC236}">
                <a16:creationId xmlns:a16="http://schemas.microsoft.com/office/drawing/2014/main" id="{C1168D6F-1B54-0354-20B7-EFADE381424D}"/>
              </a:ext>
            </a:extLst>
          </p:cNvPr>
          <p:cNvSpPr/>
          <p:nvPr/>
        </p:nvSpPr>
        <p:spPr>
          <a:xfrm rot="-5400000">
            <a:off x="11003280" y="5669280"/>
            <a:ext cx="1280160" cy="1097280"/>
          </a:xfrm>
          <a:prstGeom prst="rtTriangl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w="18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endParaRPr lang="en-US">
              <a:solidFill>
                <a:srgbClr val="000000"/>
              </a:solidFill>
            </a:endParaRPr>
          </a:p>
        </p:txBody>
      </p:sp>
    </p:spTree>
    <p:extLst>
      <p:ext uri="{BB962C8B-B14F-4D97-AF65-F5344CB8AC3E}">
        <p14:creationId xmlns:p14="http://schemas.microsoft.com/office/powerpoint/2010/main" val="875524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5F1C2-5289-4085-A14C-4A0D514EBF24}"/>
              </a:ext>
            </a:extLst>
          </p:cNvPr>
          <p:cNvSpPr>
            <a:spLocks noGrp="1"/>
          </p:cNvSpPr>
          <p:nvPr>
            <p:ph type="title"/>
          </p:nvPr>
        </p:nvSpPr>
        <p:spPr/>
        <p:txBody>
          <a:bodyPr>
            <a:normAutofit/>
          </a:bodyPr>
          <a:lstStyle/>
          <a:p>
            <a:r>
              <a:rPr lang="en-US" dirty="0"/>
              <a:t>Manual Testing Checklist*</a:t>
            </a:r>
          </a:p>
        </p:txBody>
      </p:sp>
      <p:sp>
        <p:nvSpPr>
          <p:cNvPr id="3" name="Content Placeholder 2">
            <a:extLst>
              <a:ext uri="{FF2B5EF4-FFF2-40B4-BE49-F238E27FC236}">
                <a16:creationId xmlns:a16="http://schemas.microsoft.com/office/drawing/2014/main" id="{39CE58C4-0BC8-4B27-9C25-F35008BB5AD7}"/>
              </a:ext>
            </a:extLst>
          </p:cNvPr>
          <p:cNvSpPr>
            <a:spLocks noGrp="1"/>
          </p:cNvSpPr>
          <p:nvPr>
            <p:ph idx="1"/>
          </p:nvPr>
        </p:nvSpPr>
        <p:spPr>
          <a:xfrm>
            <a:off x="1568363" y="1519084"/>
            <a:ext cx="9753600" cy="4928608"/>
          </a:xfrm>
        </p:spPr>
        <p:txBody>
          <a:bodyPr>
            <a:normAutofit fontScale="70000" lnSpcReduction="20000"/>
          </a:bodyPr>
          <a:lstStyle/>
          <a:p>
            <a:pPr algn="l">
              <a:buFont typeface="Arial" panose="020B0604020202020204" pitchFamily="34" charset="0"/>
              <a:buChar char="•"/>
            </a:pPr>
            <a:r>
              <a:rPr lang="en-US" b="0" i="0" dirty="0">
                <a:effectLst/>
              </a:rPr>
              <a:t>Labels</a:t>
            </a:r>
          </a:p>
          <a:p>
            <a:pPr algn="l">
              <a:buFont typeface="Arial" panose="020B0604020202020204" pitchFamily="34" charset="0"/>
              <a:buChar char="•"/>
            </a:pPr>
            <a:r>
              <a:rPr lang="en-US" b="0" i="0" dirty="0">
                <a:effectLst/>
              </a:rPr>
              <a:t>Audio/video content</a:t>
            </a:r>
          </a:p>
          <a:p>
            <a:pPr algn="l">
              <a:buFont typeface="Arial" panose="020B0604020202020204" pitchFamily="34" charset="0"/>
              <a:buChar char="•"/>
            </a:pPr>
            <a:r>
              <a:rPr lang="en-US" b="0" i="0" dirty="0">
                <a:effectLst/>
              </a:rPr>
              <a:t>Color contrast</a:t>
            </a:r>
          </a:p>
          <a:p>
            <a:pPr algn="l">
              <a:buFont typeface="Arial" panose="020B0604020202020204" pitchFamily="34" charset="0"/>
              <a:buChar char="•"/>
            </a:pPr>
            <a:r>
              <a:rPr lang="en-US" b="0" i="0" dirty="0">
                <a:effectLst/>
              </a:rPr>
              <a:t>Tab navigation/keyboard</a:t>
            </a:r>
          </a:p>
          <a:p>
            <a:pPr algn="l">
              <a:buFont typeface="Arial" panose="020B0604020202020204" pitchFamily="34" charset="0"/>
              <a:buChar char="•"/>
            </a:pPr>
            <a:r>
              <a:rPr lang="en-US" dirty="0"/>
              <a:t>Hierarchy</a:t>
            </a:r>
          </a:p>
          <a:p>
            <a:pPr algn="l">
              <a:buFont typeface="Arial" panose="020B0604020202020204" pitchFamily="34" charset="0"/>
              <a:buChar char="•"/>
            </a:pPr>
            <a:r>
              <a:rPr lang="en-US" b="0" i="0" dirty="0">
                <a:effectLst/>
              </a:rPr>
              <a:t>Semantics</a:t>
            </a:r>
          </a:p>
          <a:p>
            <a:pPr algn="l">
              <a:buFont typeface="Arial" panose="020B0604020202020204" pitchFamily="34" charset="0"/>
              <a:buChar char="•"/>
            </a:pPr>
            <a:r>
              <a:rPr lang="en-US" b="0" i="0" dirty="0">
                <a:effectLst/>
              </a:rPr>
              <a:t>Link text</a:t>
            </a:r>
          </a:p>
          <a:p>
            <a:pPr algn="l">
              <a:buFont typeface="Arial" panose="020B0604020202020204" pitchFamily="34" charset="0"/>
              <a:buChar char="•"/>
            </a:pPr>
            <a:r>
              <a:rPr lang="en-US" b="0" i="0" dirty="0">
                <a:effectLst/>
              </a:rPr>
              <a:t>Captions</a:t>
            </a:r>
          </a:p>
          <a:p>
            <a:pPr algn="l">
              <a:buFont typeface="Arial" panose="020B0604020202020204" pitchFamily="34" charset="0"/>
              <a:buChar char="•"/>
            </a:pPr>
            <a:r>
              <a:rPr lang="en-US" b="0" i="0" dirty="0">
                <a:effectLst/>
              </a:rPr>
              <a:t>Alt-text</a:t>
            </a:r>
          </a:p>
          <a:p>
            <a:pPr algn="l">
              <a:buFont typeface="Arial" panose="020B0604020202020204" pitchFamily="34" charset="0"/>
              <a:buChar char="•"/>
            </a:pPr>
            <a:r>
              <a:rPr lang="en-US" dirty="0"/>
              <a:t>Actionable items</a:t>
            </a:r>
          </a:p>
          <a:p>
            <a:pPr algn="l">
              <a:buFont typeface="Arial" panose="020B0604020202020204" pitchFamily="34" charset="0"/>
              <a:buChar char="•"/>
            </a:pPr>
            <a:r>
              <a:rPr lang="en-US" b="0" i="0" dirty="0">
                <a:effectLst/>
              </a:rPr>
              <a:t>Forms</a:t>
            </a:r>
          </a:p>
          <a:p>
            <a:endParaRPr lang="en-US" dirty="0"/>
          </a:p>
        </p:txBody>
      </p:sp>
      <p:sp>
        <p:nvSpPr>
          <p:cNvPr id="16" name="Right Triangle 15">
            <a:extLst>
              <a:ext uri="{FF2B5EF4-FFF2-40B4-BE49-F238E27FC236}">
                <a16:creationId xmlns:a16="http://schemas.microsoft.com/office/drawing/2014/main" id="{60E40D7E-4324-4C59-BA1E-26674E71C49B}"/>
              </a:ext>
            </a:extLst>
          </p:cNvPr>
          <p:cNvSpPr/>
          <p:nvPr/>
        </p:nvSpPr>
        <p:spPr>
          <a:xfrm rot="-5400000">
            <a:off x="11003280" y="5669280"/>
            <a:ext cx="1280160" cy="1097280"/>
          </a:xfrm>
          <a:prstGeom prst="rtTriangl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2700000" scaled="1"/>
            <a:tileRect/>
          </a:gradFill>
          <a:ln w="18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endParaRPr lang="en-US">
              <a:solidFill>
                <a:srgbClr val="000000"/>
              </a:solidFill>
            </a:endParaRPr>
          </a:p>
        </p:txBody>
      </p:sp>
    </p:spTree>
    <p:extLst>
      <p:ext uri="{BB962C8B-B14F-4D97-AF65-F5344CB8AC3E}">
        <p14:creationId xmlns:p14="http://schemas.microsoft.com/office/powerpoint/2010/main" val="1763741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5F1C2-5289-4085-A14C-4A0D514EBF24}"/>
              </a:ext>
            </a:extLst>
          </p:cNvPr>
          <p:cNvSpPr>
            <a:spLocks noGrp="1"/>
          </p:cNvSpPr>
          <p:nvPr>
            <p:ph type="title"/>
          </p:nvPr>
        </p:nvSpPr>
        <p:spPr/>
        <p:txBody>
          <a:bodyPr>
            <a:normAutofit/>
          </a:bodyPr>
          <a:lstStyle/>
          <a:p>
            <a:r>
              <a:rPr lang="en-US" dirty="0"/>
              <a:t>Tools</a:t>
            </a:r>
          </a:p>
        </p:txBody>
      </p:sp>
      <p:sp>
        <p:nvSpPr>
          <p:cNvPr id="3" name="Content Placeholder 2">
            <a:extLst>
              <a:ext uri="{FF2B5EF4-FFF2-40B4-BE49-F238E27FC236}">
                <a16:creationId xmlns:a16="http://schemas.microsoft.com/office/drawing/2014/main" id="{39CE58C4-0BC8-4B27-9C25-F35008BB5AD7}"/>
              </a:ext>
            </a:extLst>
          </p:cNvPr>
          <p:cNvSpPr>
            <a:spLocks noGrp="1"/>
          </p:cNvSpPr>
          <p:nvPr>
            <p:ph idx="1"/>
          </p:nvPr>
        </p:nvSpPr>
        <p:spPr/>
        <p:txBody>
          <a:bodyPr>
            <a:normAutofit fontScale="92500" lnSpcReduction="10000"/>
          </a:bodyPr>
          <a:lstStyle/>
          <a:p>
            <a:r>
              <a:rPr lang="en-US" dirty="0"/>
              <a:t>Color contrast checker: </a:t>
            </a:r>
            <a:r>
              <a:rPr lang="en-US" dirty="0">
                <a:solidFill>
                  <a:schemeClr val="accent1"/>
                </a:solidFill>
                <a:hlinkClick r:id="rId3">
                  <a:extLst>
                    <a:ext uri="{A12FA001-AC4F-418D-AE19-62706E023703}">
                      <ahyp:hlinkClr xmlns:ahyp="http://schemas.microsoft.com/office/drawing/2018/hyperlinkcolor" val="tx"/>
                    </a:ext>
                  </a:extLst>
                </a:hlinkClick>
              </a:rPr>
              <a:t>https://webaim.org/resources/contrastchecker/</a:t>
            </a:r>
            <a:endParaRPr lang="en-US" dirty="0">
              <a:solidFill>
                <a:schemeClr val="accent1"/>
              </a:solidFill>
            </a:endParaRPr>
          </a:p>
          <a:p>
            <a:r>
              <a:rPr lang="en-US" dirty="0"/>
              <a:t>Compliance checkers:</a:t>
            </a:r>
          </a:p>
          <a:p>
            <a:pPr lvl="1"/>
            <a:r>
              <a:rPr lang="en-US" sz="2000" dirty="0">
                <a:solidFill>
                  <a:schemeClr val="accent1">
                    <a:lumMod val="75000"/>
                  </a:schemeClr>
                </a:solidFill>
              </a:rPr>
              <a:t> </a:t>
            </a:r>
            <a:r>
              <a:rPr lang="en-US" sz="2000" dirty="0">
                <a:solidFill>
                  <a:schemeClr val="accent1"/>
                </a:solidFill>
              </a:rPr>
              <a:t>WAVE - </a:t>
            </a:r>
            <a:r>
              <a:rPr lang="en-US" sz="2000" dirty="0">
                <a:solidFill>
                  <a:schemeClr val="accent1"/>
                </a:solidFill>
                <a:hlinkClick r:id="rId4">
                  <a:extLst>
                    <a:ext uri="{A12FA001-AC4F-418D-AE19-62706E023703}">
                      <ahyp:hlinkClr xmlns:ahyp="http://schemas.microsoft.com/office/drawing/2018/hyperlinkcolor" val="tx"/>
                    </a:ext>
                  </a:extLst>
                </a:hlinkClick>
              </a:rPr>
              <a:t>https://wave.webaim.org/</a:t>
            </a:r>
            <a:endParaRPr lang="en-US" sz="2000" dirty="0">
              <a:solidFill>
                <a:schemeClr val="accent1"/>
              </a:solidFill>
            </a:endParaRPr>
          </a:p>
          <a:p>
            <a:pPr lvl="1"/>
            <a:r>
              <a:rPr lang="en-US" sz="2000" dirty="0">
                <a:solidFill>
                  <a:schemeClr val="accent1"/>
                </a:solidFill>
              </a:rPr>
              <a:t>IBM Equal Access -  </a:t>
            </a:r>
            <a:r>
              <a:rPr lang="en-US" sz="2000" dirty="0">
                <a:solidFill>
                  <a:schemeClr val="accent1"/>
                </a:solidFill>
                <a:hlinkClick r:id="rId5">
                  <a:extLst>
                    <a:ext uri="{A12FA001-AC4F-418D-AE19-62706E023703}">
                      <ahyp:hlinkClr xmlns:ahyp="http://schemas.microsoft.com/office/drawing/2018/hyperlinkcolor" val="tx"/>
                    </a:ext>
                  </a:extLst>
                </a:hlinkClick>
              </a:rPr>
              <a:t>https://chrome.google.com/webstore/detail/ibm-equal-access-accessib/lkcagbfjnkomcinoddgooolagloogehp?hl=en-US</a:t>
            </a:r>
            <a:endParaRPr lang="en-US" sz="2000" dirty="0">
              <a:solidFill>
                <a:schemeClr val="accent1"/>
              </a:solidFill>
            </a:endParaRPr>
          </a:p>
          <a:p>
            <a:pPr lvl="1"/>
            <a:r>
              <a:rPr lang="en-US" sz="2000" dirty="0">
                <a:solidFill>
                  <a:schemeClr val="accent1"/>
                </a:solidFill>
                <a:hlinkClick r:id="rId6">
                  <a:extLst>
                    <a:ext uri="{A12FA001-AC4F-418D-AE19-62706E023703}">
                      <ahyp:hlinkClr xmlns:ahyp="http://schemas.microsoft.com/office/drawing/2018/hyperlinkcolor" val="tx"/>
                    </a:ext>
                  </a:extLst>
                </a:hlinkClick>
              </a:rPr>
              <a:t>https://www.tawdis.net/</a:t>
            </a:r>
            <a:endParaRPr lang="en-US" sz="2000" dirty="0">
              <a:solidFill>
                <a:schemeClr val="accent1"/>
              </a:solidFill>
            </a:endParaRPr>
          </a:p>
          <a:p>
            <a:r>
              <a:rPr lang="en-US" dirty="0"/>
              <a:t>Disability simulator: </a:t>
            </a:r>
            <a:r>
              <a:rPr lang="en-US" dirty="0">
                <a:solidFill>
                  <a:schemeClr val="accent1"/>
                </a:solidFill>
                <a:hlinkClick r:id="rId7">
                  <a:extLst>
                    <a:ext uri="{A12FA001-AC4F-418D-AE19-62706E023703}">
                      <ahyp:hlinkClr xmlns:ahyp="http://schemas.microsoft.com/office/drawing/2018/hyperlinkcolor" val="tx"/>
                    </a:ext>
                  </a:extLst>
                </a:hlinkClick>
              </a:rPr>
              <a:t>https://www.eclipse.org/actf/downloads/tools/aDesigner/</a:t>
            </a:r>
            <a:endParaRPr lang="en-US" dirty="0">
              <a:solidFill>
                <a:schemeClr val="accent1"/>
              </a:solidFill>
            </a:endParaRPr>
          </a:p>
          <a:p>
            <a:r>
              <a:rPr lang="en-US" dirty="0"/>
              <a:t>Web-based screen reader: </a:t>
            </a:r>
            <a:r>
              <a:rPr lang="en-US" dirty="0">
                <a:solidFill>
                  <a:schemeClr val="accent1"/>
                </a:solidFill>
                <a:hlinkClick r:id="rId8">
                  <a:extLst>
                    <a:ext uri="{A12FA001-AC4F-418D-AE19-62706E023703}">
                      <ahyp:hlinkClr xmlns:ahyp="http://schemas.microsoft.com/office/drawing/2018/hyperlinkcolor" val="tx"/>
                    </a:ext>
                  </a:extLst>
                </a:hlinkClick>
              </a:rPr>
              <a:t>https://webinsight.cs.washington.edu/wa/</a:t>
            </a:r>
            <a:endParaRPr lang="en-US" dirty="0">
              <a:solidFill>
                <a:schemeClr val="accent1"/>
              </a:solidFill>
            </a:endParaRPr>
          </a:p>
          <a:p>
            <a:pPr algn="l">
              <a:buFont typeface="Arial" panose="020B0604020202020204" pitchFamily="34" charset="0"/>
              <a:buChar char="•"/>
            </a:pPr>
            <a:endParaRPr lang="en-US" b="0" i="0" dirty="0">
              <a:effectLst/>
            </a:endParaRPr>
          </a:p>
          <a:p>
            <a:pPr algn="l">
              <a:buFont typeface="Arial" panose="020B0604020202020204" pitchFamily="34" charset="0"/>
              <a:buChar char="•"/>
            </a:pPr>
            <a:endParaRPr lang="en-US" b="0" i="0" dirty="0">
              <a:effectLst/>
            </a:endParaRPr>
          </a:p>
          <a:p>
            <a:endParaRPr lang="en-US" dirty="0"/>
          </a:p>
        </p:txBody>
      </p:sp>
    </p:spTree>
    <p:extLst>
      <p:ext uri="{BB962C8B-B14F-4D97-AF65-F5344CB8AC3E}">
        <p14:creationId xmlns:p14="http://schemas.microsoft.com/office/powerpoint/2010/main" val="3871338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B502F-B372-45ED-847E-66CD69A7EF96}"/>
              </a:ext>
            </a:extLst>
          </p:cNvPr>
          <p:cNvSpPr>
            <a:spLocks noGrp="1"/>
          </p:cNvSpPr>
          <p:nvPr>
            <p:ph type="title"/>
          </p:nvPr>
        </p:nvSpPr>
        <p:spPr/>
        <p:txBody>
          <a:bodyPr>
            <a:normAutofit/>
          </a:bodyPr>
          <a:lstStyle/>
          <a:p>
            <a:r>
              <a:rPr lang="en-US" dirty="0"/>
              <a:t>Resources</a:t>
            </a:r>
          </a:p>
        </p:txBody>
      </p:sp>
      <p:sp>
        <p:nvSpPr>
          <p:cNvPr id="3" name="Content Placeholder 2">
            <a:extLst>
              <a:ext uri="{FF2B5EF4-FFF2-40B4-BE49-F238E27FC236}">
                <a16:creationId xmlns:a16="http://schemas.microsoft.com/office/drawing/2014/main" id="{70BA5609-408B-4DB9-BA22-F97EAF0514A7}"/>
              </a:ext>
            </a:extLst>
          </p:cNvPr>
          <p:cNvSpPr>
            <a:spLocks noGrp="1"/>
          </p:cNvSpPr>
          <p:nvPr>
            <p:ph idx="1"/>
          </p:nvPr>
        </p:nvSpPr>
        <p:spPr/>
        <p:txBody>
          <a:bodyPr>
            <a:normAutofit fontScale="92500"/>
          </a:bodyPr>
          <a:lstStyle/>
          <a:p>
            <a:r>
              <a:rPr lang="en-US" dirty="0"/>
              <a:t>deque.com</a:t>
            </a:r>
          </a:p>
          <a:p>
            <a:r>
              <a:rPr lang="en-US" dirty="0"/>
              <a:t>webaim.org</a:t>
            </a:r>
          </a:p>
          <a:p>
            <a:r>
              <a:rPr lang="en-US" dirty="0"/>
              <a:t>w3schools.com/accessibility/</a:t>
            </a:r>
          </a:p>
          <a:p>
            <a:r>
              <a:rPr lang="en-US" dirty="0"/>
              <a:t>Government resources: </a:t>
            </a:r>
            <a:r>
              <a:rPr lang="en-US" i="0" u="none" strike="noStrike" dirty="0">
                <a:effectLst/>
                <a:hlinkClick r:id="rId3">
                  <a:extLst>
                    <a:ext uri="{A12FA001-AC4F-418D-AE19-62706E023703}">
                      <ahyp:hlinkClr xmlns:ahyp="http://schemas.microsoft.com/office/drawing/2018/hyperlinkcolor" val="tx"/>
                    </a:ext>
                  </a:extLst>
                </a:hlinkClick>
              </a:rPr>
              <a:t>Section 508 of the Rehabilitation Act</a:t>
            </a:r>
            <a:endParaRPr lang="en-US" i="0" u="none" strike="noStrike" dirty="0">
              <a:effectLst/>
            </a:endParaRPr>
          </a:p>
          <a:p>
            <a:r>
              <a:rPr lang="en-US" dirty="0"/>
              <a:t>w3.org/WAI/</a:t>
            </a:r>
          </a:p>
          <a:p>
            <a:r>
              <a:rPr lang="en-US" dirty="0"/>
              <a:t>developer.mozilla.org/en-US/docs/Web/Accessibility</a:t>
            </a:r>
          </a:p>
          <a:p>
            <a:r>
              <a:rPr lang="en-US" dirty="0"/>
              <a:t>Pro-tip: Most libraries have accessibility documentation. Be sure to read through it so you can take advantage of its features. </a:t>
            </a:r>
          </a:p>
        </p:txBody>
      </p:sp>
    </p:spTree>
    <p:extLst>
      <p:ext uri="{BB962C8B-B14F-4D97-AF65-F5344CB8AC3E}">
        <p14:creationId xmlns:p14="http://schemas.microsoft.com/office/powerpoint/2010/main" val="1454530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9649DC-064D-B086-8A5B-422FD5AA69A3}"/>
              </a:ext>
            </a:extLst>
          </p:cNvPr>
          <p:cNvSpPr>
            <a:spLocks noGrp="1"/>
          </p:cNvSpPr>
          <p:nvPr>
            <p:ph type="title"/>
          </p:nvPr>
        </p:nvSpPr>
        <p:spPr>
          <a:xfrm>
            <a:off x="1828801" y="1932519"/>
            <a:ext cx="9144000" cy="1396835"/>
          </a:xfrm>
        </p:spPr>
        <p:txBody>
          <a:bodyPr/>
          <a:lstStyle/>
          <a:p>
            <a:pPr algn="ctr"/>
            <a:r>
              <a:rPr lang="en-US" dirty="0"/>
              <a:t>Thank You</a:t>
            </a:r>
          </a:p>
        </p:txBody>
      </p:sp>
      <p:sp>
        <p:nvSpPr>
          <p:cNvPr id="5" name="Text Placeholder 4">
            <a:extLst>
              <a:ext uri="{FF2B5EF4-FFF2-40B4-BE49-F238E27FC236}">
                <a16:creationId xmlns:a16="http://schemas.microsoft.com/office/drawing/2014/main" id="{7D33A860-2959-3EF3-E1B7-3E2DE055F27D}"/>
              </a:ext>
            </a:extLst>
          </p:cNvPr>
          <p:cNvSpPr>
            <a:spLocks noGrp="1"/>
          </p:cNvSpPr>
          <p:nvPr>
            <p:ph type="body" idx="1"/>
          </p:nvPr>
        </p:nvSpPr>
        <p:spPr>
          <a:xfrm>
            <a:off x="1828801" y="4084265"/>
            <a:ext cx="9144000" cy="1545086"/>
          </a:xfrm>
        </p:spPr>
        <p:txBody>
          <a:bodyPr>
            <a:normAutofit fontScale="92500" lnSpcReduction="10000"/>
          </a:bodyPr>
          <a:lstStyle/>
          <a:p>
            <a:pPr algn="ctr"/>
            <a:r>
              <a:rPr lang="en-US" dirty="0"/>
              <a:t>Have Questions? </a:t>
            </a:r>
          </a:p>
          <a:p>
            <a:pPr algn="ctr"/>
            <a:r>
              <a:rPr lang="en-US" dirty="0"/>
              <a:t>Come chat with me at the</a:t>
            </a:r>
          </a:p>
          <a:p>
            <a:pPr algn="ctr"/>
            <a:r>
              <a:rPr lang="en-US" dirty="0"/>
              <a:t> Daugherty Business Solutions booth</a:t>
            </a:r>
          </a:p>
        </p:txBody>
      </p:sp>
      <p:pic>
        <p:nvPicPr>
          <p:cNvPr id="6" name="Picture 4" descr="Guidelines: Back to the Future – Redbubble">
            <a:extLst>
              <a:ext uri="{FF2B5EF4-FFF2-40B4-BE49-F238E27FC236}">
                <a16:creationId xmlns:a16="http://schemas.microsoft.com/office/drawing/2014/main" id="{FA1F598B-9115-1328-54BE-630990225F3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21" t="5597" r="4229" b="7187"/>
          <a:stretch/>
        </p:blipFill>
        <p:spPr bwMode="auto">
          <a:xfrm>
            <a:off x="4953090" y="701111"/>
            <a:ext cx="2895421" cy="16037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7906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1B101-81B0-DC2D-226D-21AAC93013DC}"/>
              </a:ext>
            </a:extLst>
          </p:cNvPr>
          <p:cNvSpPr>
            <a:spLocks noGrp="1"/>
          </p:cNvSpPr>
          <p:nvPr>
            <p:ph type="title"/>
          </p:nvPr>
        </p:nvSpPr>
        <p:spPr/>
        <p:txBody>
          <a:bodyPr/>
          <a:lstStyle/>
          <a:p>
            <a:r>
              <a:rPr lang="en-US" dirty="0"/>
              <a:t>Full PowerPoint and app:</a:t>
            </a:r>
          </a:p>
        </p:txBody>
      </p:sp>
      <p:sp>
        <p:nvSpPr>
          <p:cNvPr id="3" name="Content Placeholder 2">
            <a:extLst>
              <a:ext uri="{FF2B5EF4-FFF2-40B4-BE49-F238E27FC236}">
                <a16:creationId xmlns:a16="http://schemas.microsoft.com/office/drawing/2014/main" id="{4433E5B8-7349-130C-58D1-ED2E5E020C66}"/>
              </a:ext>
            </a:extLst>
          </p:cNvPr>
          <p:cNvSpPr>
            <a:spLocks noGrp="1"/>
          </p:cNvSpPr>
          <p:nvPr>
            <p:ph idx="1"/>
          </p:nvPr>
        </p:nvSpPr>
        <p:spPr/>
        <p:txBody>
          <a:bodyPr/>
          <a:lstStyle/>
          <a:p>
            <a:pPr lvl="1"/>
            <a:r>
              <a:rPr lang="en-US" sz="3200" dirty="0">
                <a:latin typeface="Times New Roman" panose="02020603050405020304" pitchFamily="18" charset="0"/>
                <a:cs typeface="Times New Roman" panose="02020603050405020304" pitchFamily="18" charset="0"/>
              </a:rPr>
              <a:t>https://github.com/atowell1/a11y-demo-app</a:t>
            </a:r>
          </a:p>
        </p:txBody>
      </p:sp>
    </p:spTree>
    <p:extLst>
      <p:ext uri="{BB962C8B-B14F-4D97-AF65-F5344CB8AC3E}">
        <p14:creationId xmlns:p14="http://schemas.microsoft.com/office/powerpoint/2010/main" val="641792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5424B9B-2E40-981A-CF41-3A9F2742DD16}"/>
              </a:ext>
            </a:extLst>
          </p:cNvPr>
          <p:cNvSpPr txBox="1"/>
          <p:nvPr/>
        </p:nvSpPr>
        <p:spPr>
          <a:xfrm>
            <a:off x="2338754" y="1336432"/>
            <a:ext cx="7514492" cy="7448193"/>
          </a:xfrm>
          <a:prstGeom prst="rect">
            <a:avLst/>
          </a:prstGeom>
          <a:noFill/>
        </p:spPr>
        <p:txBody>
          <a:bodyPr wrap="square" rtlCol="0">
            <a:spAutoFit/>
          </a:bodyPr>
          <a:lstStyle/>
          <a:p>
            <a:r>
              <a:rPr lang="en-US" sz="23900" dirty="0">
                <a:latin typeface="Amasis MT Pro" panose="020B0604020202020204" pitchFamily="18" charset="0"/>
              </a:rPr>
              <a:t>100%</a:t>
            </a:r>
          </a:p>
        </p:txBody>
      </p:sp>
      <p:pic>
        <p:nvPicPr>
          <p:cNvPr id="8" name="Graphic 7" descr="No sign outline">
            <a:extLst>
              <a:ext uri="{FF2B5EF4-FFF2-40B4-BE49-F238E27FC236}">
                <a16:creationId xmlns:a16="http://schemas.microsoft.com/office/drawing/2014/main" id="{F60E0B22-C58E-C3E3-57D0-211164EB3F0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77815" y="-518746"/>
            <a:ext cx="9636369" cy="7895492"/>
          </a:xfrm>
          <a:prstGeom prst="rect">
            <a:avLst/>
          </a:prstGeom>
        </p:spPr>
      </p:pic>
    </p:spTree>
    <p:extLst>
      <p:ext uri="{BB962C8B-B14F-4D97-AF65-F5344CB8AC3E}">
        <p14:creationId xmlns:p14="http://schemas.microsoft.com/office/powerpoint/2010/main" val="3904376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5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F070E-7D0E-8CBA-77B8-7D8BCE26464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BB4A1D5A-5AA1-8098-AA7C-DEC6569EECE4}"/>
              </a:ext>
            </a:extLst>
          </p:cNvPr>
          <p:cNvSpPr>
            <a:spLocks noGrp="1"/>
          </p:cNvSpPr>
          <p:nvPr>
            <p:ph idx="1"/>
          </p:nvPr>
        </p:nvSpPr>
        <p:spPr/>
        <p:txBody>
          <a:bodyPr/>
          <a:lstStyle/>
          <a:p>
            <a:r>
              <a:rPr lang="en-US" dirty="0"/>
              <a:t>Compliance Standards</a:t>
            </a:r>
          </a:p>
          <a:p>
            <a:r>
              <a:rPr lang="en-US" dirty="0"/>
              <a:t>Planning</a:t>
            </a:r>
          </a:p>
          <a:p>
            <a:r>
              <a:rPr lang="en-US" dirty="0"/>
              <a:t>Design</a:t>
            </a:r>
          </a:p>
          <a:p>
            <a:pPr lvl="1"/>
            <a:r>
              <a:rPr lang="en-US" dirty="0"/>
              <a:t>Color, Pattern, Layout and Responsiveness</a:t>
            </a:r>
          </a:p>
          <a:p>
            <a:r>
              <a:rPr lang="en-US" dirty="0"/>
              <a:t>Code</a:t>
            </a:r>
          </a:p>
          <a:p>
            <a:pPr lvl="1"/>
            <a:r>
              <a:rPr lang="en-US" dirty="0"/>
              <a:t>API, Tree, Accessible Names, Semantics, Aria, Alt-text, </a:t>
            </a:r>
          </a:p>
          <a:p>
            <a:r>
              <a:rPr lang="en-US" dirty="0"/>
              <a:t>Testing</a:t>
            </a:r>
          </a:p>
          <a:p>
            <a:endParaRPr lang="en-US" dirty="0"/>
          </a:p>
          <a:p>
            <a:endParaRPr lang="en-US" dirty="0"/>
          </a:p>
        </p:txBody>
      </p:sp>
    </p:spTree>
    <p:extLst>
      <p:ext uri="{BB962C8B-B14F-4D97-AF65-F5344CB8AC3E}">
        <p14:creationId xmlns:p14="http://schemas.microsoft.com/office/powerpoint/2010/main" val="1761699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9F88-46A9-4F03-AF0B-69B96DA9701A}"/>
              </a:ext>
            </a:extLst>
          </p:cNvPr>
          <p:cNvSpPr>
            <a:spLocks noGrp="1"/>
          </p:cNvSpPr>
          <p:nvPr>
            <p:ph type="title"/>
          </p:nvPr>
        </p:nvSpPr>
        <p:spPr>
          <a:xfrm>
            <a:off x="1141709" y="152400"/>
            <a:ext cx="9753600" cy="1295400"/>
          </a:xfrm>
        </p:spPr>
        <p:txBody>
          <a:bodyPr anchor="b">
            <a:normAutofit/>
          </a:bodyPr>
          <a:lstStyle/>
          <a:p>
            <a:r>
              <a:rPr lang="en-US" sz="3600" dirty="0"/>
              <a:t>Web Content Accessibility Guidelines (WCAG)</a:t>
            </a:r>
            <a:endParaRPr lang="en-US" i="1" dirty="0"/>
          </a:p>
        </p:txBody>
      </p:sp>
      <p:sp>
        <p:nvSpPr>
          <p:cNvPr id="3" name="Content Placeholder 2">
            <a:extLst>
              <a:ext uri="{FF2B5EF4-FFF2-40B4-BE49-F238E27FC236}">
                <a16:creationId xmlns:a16="http://schemas.microsoft.com/office/drawing/2014/main" id="{684B5CBD-E2BC-4617-9D75-E15D1BB59FE0}"/>
              </a:ext>
            </a:extLst>
          </p:cNvPr>
          <p:cNvSpPr>
            <a:spLocks noGrp="1"/>
          </p:cNvSpPr>
          <p:nvPr>
            <p:ph sz="half" idx="1"/>
          </p:nvPr>
        </p:nvSpPr>
        <p:spPr>
          <a:xfrm>
            <a:off x="1141709" y="1600200"/>
            <a:ext cx="4876800" cy="4572000"/>
          </a:xfrm>
        </p:spPr>
        <p:txBody>
          <a:bodyPr>
            <a:normAutofit/>
          </a:bodyPr>
          <a:lstStyle/>
          <a:p>
            <a:pPr marL="845820" lvl="1" indent="-368300">
              <a:buSzPts val="2000"/>
            </a:pPr>
            <a:r>
              <a:rPr lang="en-US" sz="2200" dirty="0">
                <a:effectLst/>
              </a:rPr>
              <a:t>shared standards around the world</a:t>
            </a:r>
          </a:p>
          <a:p>
            <a:pPr marL="477520" lvl="1" indent="0">
              <a:buSzPts val="2000"/>
              <a:buNone/>
            </a:pPr>
            <a:endParaRPr lang="en-US" sz="2200" dirty="0">
              <a:effectLst/>
            </a:endParaRPr>
          </a:p>
          <a:p>
            <a:pPr marL="845820" lvl="1" indent="-368300">
              <a:buSzPts val="2000"/>
            </a:pPr>
            <a:r>
              <a:rPr lang="en-US" sz="2200" dirty="0"/>
              <a:t>3 levels of standards</a:t>
            </a:r>
          </a:p>
          <a:p>
            <a:pPr marL="1245870" lvl="2" indent="-368300">
              <a:buSzPts val="2000"/>
            </a:pPr>
            <a:r>
              <a:rPr lang="en-US" sz="2200" dirty="0"/>
              <a:t>A: Essential</a:t>
            </a:r>
          </a:p>
          <a:p>
            <a:pPr marL="1245870" lvl="2" indent="-368300">
              <a:buSzPts val="2000"/>
            </a:pPr>
            <a:r>
              <a:rPr lang="en-US" sz="2200" dirty="0"/>
              <a:t>AA: Ideal</a:t>
            </a:r>
          </a:p>
          <a:p>
            <a:pPr marL="1245870" lvl="2" indent="-368300">
              <a:buSzPts val="2000"/>
            </a:pPr>
            <a:r>
              <a:rPr lang="en-US" sz="2200" dirty="0"/>
              <a:t>AAA: Specialized</a:t>
            </a:r>
          </a:p>
        </p:txBody>
      </p:sp>
      <p:pic>
        <p:nvPicPr>
          <p:cNvPr id="5" name="Picture 2">
            <a:extLst>
              <a:ext uri="{FF2B5EF4-FFF2-40B4-BE49-F238E27FC236}">
                <a16:creationId xmlns:a16="http://schemas.microsoft.com/office/drawing/2014/main" id="{6D4FDC5D-48BA-4CF0-B24D-9838AF3B504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979" r="15833"/>
          <a:stretch/>
        </p:blipFill>
        <p:spPr bwMode="auto">
          <a:xfrm>
            <a:off x="6632988" y="1652716"/>
            <a:ext cx="4262321" cy="3552568"/>
          </a:xfrm>
          <a:prstGeom prst="rect">
            <a:avLst/>
          </a:prstGeom>
          <a:solidFill>
            <a:srgbClr val="FFFFFF"/>
          </a:solidFill>
        </p:spPr>
      </p:pic>
    </p:spTree>
    <p:extLst>
      <p:ext uri="{BB962C8B-B14F-4D97-AF65-F5344CB8AC3E}">
        <p14:creationId xmlns:p14="http://schemas.microsoft.com/office/powerpoint/2010/main" val="2858363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049E3-B08F-9F02-8D27-33B1B8B6B488}"/>
              </a:ext>
            </a:extLst>
          </p:cNvPr>
          <p:cNvSpPr>
            <a:spLocks noGrp="1"/>
          </p:cNvSpPr>
          <p:nvPr>
            <p:ph type="title"/>
          </p:nvPr>
        </p:nvSpPr>
        <p:spPr>
          <a:xfrm>
            <a:off x="1219201" y="152400"/>
            <a:ext cx="9753600" cy="1295400"/>
          </a:xfrm>
        </p:spPr>
        <p:txBody>
          <a:bodyPr anchor="b">
            <a:normAutofit/>
          </a:bodyPr>
          <a:lstStyle/>
          <a:p>
            <a:r>
              <a:rPr lang="en-US" dirty="0"/>
              <a:t>Planning</a:t>
            </a:r>
          </a:p>
        </p:txBody>
      </p:sp>
      <p:graphicFrame>
        <p:nvGraphicFramePr>
          <p:cNvPr id="7" name="Content Placeholder 4">
            <a:extLst>
              <a:ext uri="{FF2B5EF4-FFF2-40B4-BE49-F238E27FC236}">
                <a16:creationId xmlns:a16="http://schemas.microsoft.com/office/drawing/2014/main" id="{E6E0A019-8621-F716-132C-251E111C0C60}"/>
              </a:ext>
            </a:extLst>
          </p:cNvPr>
          <p:cNvGraphicFramePr>
            <a:graphicFrameLocks noGrp="1"/>
          </p:cNvGraphicFramePr>
          <p:nvPr>
            <p:ph idx="1"/>
            <p:extLst>
              <p:ext uri="{D42A27DB-BD31-4B8C-83A1-F6EECF244321}">
                <p14:modId xmlns:p14="http://schemas.microsoft.com/office/powerpoint/2010/main" val="4291492322"/>
              </p:ext>
            </p:extLst>
          </p:nvPr>
        </p:nvGraphicFramePr>
        <p:xfrm>
          <a:off x="1219201" y="1600200"/>
          <a:ext cx="975360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3042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319BF-8249-4EE7-A8EA-38FA96E4E445}"/>
              </a:ext>
            </a:extLst>
          </p:cNvPr>
          <p:cNvSpPr>
            <a:spLocks noGrp="1"/>
          </p:cNvSpPr>
          <p:nvPr>
            <p:ph type="title"/>
          </p:nvPr>
        </p:nvSpPr>
        <p:spPr/>
        <p:txBody>
          <a:bodyPr>
            <a:normAutofit/>
          </a:bodyPr>
          <a:lstStyle/>
          <a:p>
            <a:r>
              <a:rPr lang="en-US" dirty="0"/>
              <a:t>Color</a:t>
            </a:r>
          </a:p>
        </p:txBody>
      </p:sp>
      <p:grpSp>
        <p:nvGrpSpPr>
          <p:cNvPr id="3" name="Group 2">
            <a:extLst>
              <a:ext uri="{FF2B5EF4-FFF2-40B4-BE49-F238E27FC236}">
                <a16:creationId xmlns:a16="http://schemas.microsoft.com/office/drawing/2014/main" id="{874D6445-F9B7-E825-3BA7-0A08D9622864}"/>
              </a:ext>
            </a:extLst>
          </p:cNvPr>
          <p:cNvGrpSpPr/>
          <p:nvPr/>
        </p:nvGrpSpPr>
        <p:grpSpPr>
          <a:xfrm>
            <a:off x="2350834" y="1938137"/>
            <a:ext cx="7490332" cy="3829617"/>
            <a:chOff x="2489911" y="1961583"/>
            <a:chExt cx="6676821" cy="3490921"/>
          </a:xfrm>
        </p:grpSpPr>
        <p:pic>
          <p:nvPicPr>
            <p:cNvPr id="5" name="Picture 4" descr="C">
              <a:extLst>
                <a:ext uri="{FF2B5EF4-FFF2-40B4-BE49-F238E27FC236}">
                  <a16:creationId xmlns:a16="http://schemas.microsoft.com/office/drawing/2014/main" id="{301BCD06-C2A2-41A6-8008-71D477655EB9}"/>
                </a:ext>
              </a:extLst>
            </p:cNvPr>
            <p:cNvPicPr>
              <a:picLocks noChangeAspect="1"/>
            </p:cNvPicPr>
            <p:nvPr/>
          </p:nvPicPr>
          <p:blipFill>
            <a:blip r:embed="rId3"/>
            <a:stretch>
              <a:fillRect/>
            </a:stretch>
          </p:blipFill>
          <p:spPr>
            <a:xfrm>
              <a:off x="2489911" y="1994145"/>
              <a:ext cx="2827201" cy="1033570"/>
            </a:xfrm>
            <a:prstGeom prst="rect">
              <a:avLst/>
            </a:prstGeom>
          </p:spPr>
        </p:pic>
        <p:pic>
          <p:nvPicPr>
            <p:cNvPr id="7" name="Picture 6">
              <a:extLst>
                <a:ext uri="{FF2B5EF4-FFF2-40B4-BE49-F238E27FC236}">
                  <a16:creationId xmlns:a16="http://schemas.microsoft.com/office/drawing/2014/main" id="{2189D902-37BF-4AB1-AAE5-0390A66AA96A}"/>
                </a:ext>
              </a:extLst>
            </p:cNvPr>
            <p:cNvPicPr>
              <a:picLocks noChangeAspect="1"/>
            </p:cNvPicPr>
            <p:nvPr/>
          </p:nvPicPr>
          <p:blipFill>
            <a:blip r:embed="rId4"/>
            <a:stretch>
              <a:fillRect/>
            </a:stretch>
          </p:blipFill>
          <p:spPr>
            <a:xfrm>
              <a:off x="2489912" y="3939197"/>
              <a:ext cx="2924355" cy="938995"/>
            </a:xfrm>
            <a:prstGeom prst="rect">
              <a:avLst/>
            </a:prstGeom>
          </p:spPr>
        </p:pic>
        <p:pic>
          <p:nvPicPr>
            <p:cNvPr id="9" name="Picture 8">
              <a:extLst>
                <a:ext uri="{FF2B5EF4-FFF2-40B4-BE49-F238E27FC236}">
                  <a16:creationId xmlns:a16="http://schemas.microsoft.com/office/drawing/2014/main" id="{0F13C828-4F04-4BFF-9242-B2B3CD750B63}"/>
                </a:ext>
              </a:extLst>
            </p:cNvPr>
            <p:cNvPicPr>
              <a:picLocks noChangeAspect="1"/>
            </p:cNvPicPr>
            <p:nvPr/>
          </p:nvPicPr>
          <p:blipFill>
            <a:blip r:embed="rId5"/>
            <a:stretch>
              <a:fillRect/>
            </a:stretch>
          </p:blipFill>
          <p:spPr>
            <a:xfrm>
              <a:off x="6265627" y="3931665"/>
              <a:ext cx="2846632" cy="932239"/>
            </a:xfrm>
            <a:prstGeom prst="rect">
              <a:avLst/>
            </a:prstGeom>
          </p:spPr>
        </p:pic>
        <p:pic>
          <p:nvPicPr>
            <p:cNvPr id="11" name="Picture 10">
              <a:extLst>
                <a:ext uri="{FF2B5EF4-FFF2-40B4-BE49-F238E27FC236}">
                  <a16:creationId xmlns:a16="http://schemas.microsoft.com/office/drawing/2014/main" id="{F1ABEA7C-9D6E-4A1A-99A4-27D74153801A}"/>
                </a:ext>
              </a:extLst>
            </p:cNvPr>
            <p:cNvPicPr>
              <a:picLocks noChangeAspect="1"/>
            </p:cNvPicPr>
            <p:nvPr/>
          </p:nvPicPr>
          <p:blipFill>
            <a:blip r:embed="rId6"/>
            <a:stretch>
              <a:fillRect/>
            </a:stretch>
          </p:blipFill>
          <p:spPr>
            <a:xfrm>
              <a:off x="6213231" y="1961583"/>
              <a:ext cx="2953501" cy="959261"/>
            </a:xfrm>
            <a:prstGeom prst="rect">
              <a:avLst/>
            </a:prstGeom>
          </p:spPr>
        </p:pic>
        <p:sp>
          <p:nvSpPr>
            <p:cNvPr id="12" name="TextBox 11">
              <a:extLst>
                <a:ext uri="{FF2B5EF4-FFF2-40B4-BE49-F238E27FC236}">
                  <a16:creationId xmlns:a16="http://schemas.microsoft.com/office/drawing/2014/main" id="{9D66D65A-BE9B-436F-B58F-6BAB4985FED9}"/>
                </a:ext>
              </a:extLst>
            </p:cNvPr>
            <p:cNvSpPr txBox="1"/>
            <p:nvPr/>
          </p:nvSpPr>
          <p:spPr>
            <a:xfrm>
              <a:off x="6265627" y="4990839"/>
              <a:ext cx="2122086" cy="461665"/>
            </a:xfrm>
            <a:prstGeom prst="rect">
              <a:avLst/>
            </a:prstGeom>
            <a:noFill/>
          </p:spPr>
          <p:txBody>
            <a:bodyPr wrap="square" rtlCol="0">
              <a:spAutoFit/>
            </a:bodyPr>
            <a:lstStyle/>
            <a:p>
              <a:r>
                <a:rPr lang="en-US" dirty="0"/>
                <a:t>Tritanopia</a:t>
              </a:r>
            </a:p>
          </p:txBody>
        </p:sp>
        <p:sp>
          <p:nvSpPr>
            <p:cNvPr id="13" name="TextBox 12">
              <a:extLst>
                <a:ext uri="{FF2B5EF4-FFF2-40B4-BE49-F238E27FC236}">
                  <a16:creationId xmlns:a16="http://schemas.microsoft.com/office/drawing/2014/main" id="{62040EE1-4F0E-4A48-BCF4-52DDDA528986}"/>
                </a:ext>
              </a:extLst>
            </p:cNvPr>
            <p:cNvSpPr txBox="1"/>
            <p:nvPr/>
          </p:nvSpPr>
          <p:spPr>
            <a:xfrm>
              <a:off x="6354835" y="3000804"/>
              <a:ext cx="2069962" cy="461665"/>
            </a:xfrm>
            <a:prstGeom prst="rect">
              <a:avLst/>
            </a:prstGeom>
            <a:noFill/>
          </p:spPr>
          <p:txBody>
            <a:bodyPr wrap="square" rtlCol="0">
              <a:spAutoFit/>
            </a:bodyPr>
            <a:lstStyle/>
            <a:p>
              <a:pPr algn="l"/>
              <a:r>
                <a:rPr lang="en-US" i="0" dirty="0">
                  <a:effectLst/>
                </a:rPr>
                <a:t>Protanopia</a:t>
              </a:r>
              <a:endParaRPr lang="en-US" i="0" cap="all" dirty="0">
                <a:effectLst/>
              </a:endParaRPr>
            </a:p>
          </p:txBody>
        </p:sp>
        <p:sp>
          <p:nvSpPr>
            <p:cNvPr id="16" name="TextBox 15">
              <a:extLst>
                <a:ext uri="{FF2B5EF4-FFF2-40B4-BE49-F238E27FC236}">
                  <a16:creationId xmlns:a16="http://schemas.microsoft.com/office/drawing/2014/main" id="{4688F9CA-27A4-4D5A-89AB-6F7B39A3EA4E}"/>
                </a:ext>
              </a:extLst>
            </p:cNvPr>
            <p:cNvSpPr txBox="1"/>
            <p:nvPr/>
          </p:nvSpPr>
          <p:spPr>
            <a:xfrm>
              <a:off x="2652843" y="4968815"/>
              <a:ext cx="2069962" cy="461665"/>
            </a:xfrm>
            <a:prstGeom prst="rect">
              <a:avLst/>
            </a:prstGeom>
            <a:noFill/>
          </p:spPr>
          <p:txBody>
            <a:bodyPr wrap="square">
              <a:spAutoFit/>
            </a:bodyPr>
            <a:lstStyle/>
            <a:p>
              <a:r>
                <a:rPr lang="en-US" dirty="0"/>
                <a:t>Deuteranopia</a:t>
              </a:r>
            </a:p>
          </p:txBody>
        </p:sp>
        <p:sp>
          <p:nvSpPr>
            <p:cNvPr id="17" name="TextBox 16">
              <a:extLst>
                <a:ext uri="{FF2B5EF4-FFF2-40B4-BE49-F238E27FC236}">
                  <a16:creationId xmlns:a16="http://schemas.microsoft.com/office/drawing/2014/main" id="{63B1921C-D9A7-4EAA-ABC8-AB621BFDF800}"/>
                </a:ext>
              </a:extLst>
            </p:cNvPr>
            <p:cNvSpPr txBox="1"/>
            <p:nvPr/>
          </p:nvSpPr>
          <p:spPr>
            <a:xfrm>
              <a:off x="2652843" y="3000803"/>
              <a:ext cx="2069962" cy="461665"/>
            </a:xfrm>
            <a:prstGeom prst="rect">
              <a:avLst/>
            </a:prstGeom>
            <a:noFill/>
          </p:spPr>
          <p:txBody>
            <a:bodyPr wrap="square" rtlCol="0">
              <a:spAutoFit/>
            </a:bodyPr>
            <a:lstStyle/>
            <a:p>
              <a:r>
                <a:rPr lang="en-US" dirty="0"/>
                <a:t>No affliction</a:t>
              </a:r>
            </a:p>
          </p:txBody>
        </p:sp>
      </p:grpSp>
    </p:spTree>
    <p:extLst>
      <p:ext uri="{BB962C8B-B14F-4D97-AF65-F5344CB8AC3E}">
        <p14:creationId xmlns:p14="http://schemas.microsoft.com/office/powerpoint/2010/main" val="2163993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D4482AB6-1972-41C4-AC43-93861F55E1C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6221" r="2376"/>
          <a:stretch/>
        </p:blipFill>
        <p:spPr bwMode="auto">
          <a:xfrm>
            <a:off x="6248400" y="690196"/>
            <a:ext cx="3862735" cy="248083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163E3576-C8AE-482C-8EC2-0C6177A2C8B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2042"/>
          <a:stretch/>
        </p:blipFill>
        <p:spPr bwMode="auto">
          <a:xfrm>
            <a:off x="6574775" y="3730132"/>
            <a:ext cx="3536360" cy="232786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07C26FF-5E31-4873-B47E-402B92C85961}"/>
              </a:ext>
            </a:extLst>
          </p:cNvPr>
          <p:cNvSpPr txBox="1"/>
          <p:nvPr/>
        </p:nvSpPr>
        <p:spPr>
          <a:xfrm>
            <a:off x="8755743" y="2257970"/>
            <a:ext cx="2370156" cy="461665"/>
          </a:xfrm>
          <a:prstGeom prst="rect">
            <a:avLst/>
          </a:prstGeom>
          <a:noFill/>
        </p:spPr>
        <p:txBody>
          <a:bodyPr wrap="square" rtlCol="0">
            <a:spAutoFit/>
          </a:bodyPr>
          <a:lstStyle/>
          <a:p>
            <a:pPr algn="l"/>
            <a:r>
              <a:rPr lang="en-US" b="1" i="0" dirty="0">
                <a:effectLst/>
              </a:rPr>
              <a:t>Protanopia</a:t>
            </a:r>
            <a:endParaRPr lang="en-US" b="1" i="0" cap="all" dirty="0">
              <a:effectLst/>
            </a:endParaRPr>
          </a:p>
        </p:txBody>
      </p:sp>
      <p:sp>
        <p:nvSpPr>
          <p:cNvPr id="6" name="TextBox 5">
            <a:extLst>
              <a:ext uri="{FF2B5EF4-FFF2-40B4-BE49-F238E27FC236}">
                <a16:creationId xmlns:a16="http://schemas.microsoft.com/office/drawing/2014/main" id="{00E05733-12A2-43D7-A724-6BFF97E03721}"/>
              </a:ext>
            </a:extLst>
          </p:cNvPr>
          <p:cNvSpPr txBox="1"/>
          <p:nvPr/>
        </p:nvSpPr>
        <p:spPr>
          <a:xfrm>
            <a:off x="8724188" y="5296319"/>
            <a:ext cx="2244306" cy="461665"/>
          </a:xfrm>
          <a:prstGeom prst="rect">
            <a:avLst/>
          </a:prstGeom>
          <a:noFill/>
        </p:spPr>
        <p:txBody>
          <a:bodyPr wrap="square" rtlCol="0">
            <a:spAutoFit/>
          </a:bodyPr>
          <a:lstStyle/>
          <a:p>
            <a:r>
              <a:rPr lang="en-US" b="1" dirty="0"/>
              <a:t>Tritanopia</a:t>
            </a:r>
          </a:p>
        </p:txBody>
      </p:sp>
      <p:pic>
        <p:nvPicPr>
          <p:cNvPr id="2056" name="Picture 8">
            <a:extLst>
              <a:ext uri="{FF2B5EF4-FFF2-40B4-BE49-F238E27FC236}">
                <a16:creationId xmlns:a16="http://schemas.microsoft.com/office/drawing/2014/main" id="{273B08AA-3523-4D50-A517-A2D54EF2929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2113" r="567"/>
          <a:stretch/>
        </p:blipFill>
        <p:spPr bwMode="auto">
          <a:xfrm>
            <a:off x="1043818" y="3730131"/>
            <a:ext cx="4055115" cy="268239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349EEEB3-4FA6-4C96-8435-AFD44F58251B}"/>
              </a:ext>
            </a:extLst>
          </p:cNvPr>
          <p:cNvSpPr txBox="1"/>
          <p:nvPr/>
        </p:nvSpPr>
        <p:spPr>
          <a:xfrm>
            <a:off x="3992052" y="5296319"/>
            <a:ext cx="3110201" cy="461665"/>
          </a:xfrm>
          <a:prstGeom prst="rect">
            <a:avLst/>
          </a:prstGeom>
          <a:noFill/>
        </p:spPr>
        <p:txBody>
          <a:bodyPr wrap="square">
            <a:spAutoFit/>
          </a:bodyPr>
          <a:lstStyle/>
          <a:p>
            <a:r>
              <a:rPr lang="en-US" b="1" dirty="0"/>
              <a:t>Deuteranopia</a:t>
            </a:r>
          </a:p>
        </p:txBody>
      </p:sp>
      <p:pic>
        <p:nvPicPr>
          <p:cNvPr id="9" name="Picture 8" descr="Chart, pie chart&#10;&#10;Description automatically generated">
            <a:extLst>
              <a:ext uri="{FF2B5EF4-FFF2-40B4-BE49-F238E27FC236}">
                <a16:creationId xmlns:a16="http://schemas.microsoft.com/office/drawing/2014/main" id="{39AD1F28-2EFD-4787-97A0-91588F6EA2B2}"/>
              </a:ext>
            </a:extLst>
          </p:cNvPr>
          <p:cNvPicPr>
            <a:picLocks noChangeAspect="1"/>
          </p:cNvPicPr>
          <p:nvPr/>
        </p:nvPicPr>
        <p:blipFill rotWithShape="1">
          <a:blip r:embed="rId6"/>
          <a:srcRect t="12992"/>
          <a:stretch/>
        </p:blipFill>
        <p:spPr>
          <a:xfrm>
            <a:off x="1386717" y="625276"/>
            <a:ext cx="3698063" cy="2184013"/>
          </a:xfrm>
          <a:prstGeom prst="rect">
            <a:avLst/>
          </a:prstGeom>
        </p:spPr>
      </p:pic>
      <p:sp>
        <p:nvSpPr>
          <p:cNvPr id="10" name="TextBox 9">
            <a:extLst>
              <a:ext uri="{FF2B5EF4-FFF2-40B4-BE49-F238E27FC236}">
                <a16:creationId xmlns:a16="http://schemas.microsoft.com/office/drawing/2014/main" id="{94337151-59A0-48AD-8CA0-C93D8ED016C1}"/>
              </a:ext>
            </a:extLst>
          </p:cNvPr>
          <p:cNvSpPr txBox="1"/>
          <p:nvPr/>
        </p:nvSpPr>
        <p:spPr>
          <a:xfrm>
            <a:off x="3972612" y="2347624"/>
            <a:ext cx="2602163" cy="461665"/>
          </a:xfrm>
          <a:prstGeom prst="rect">
            <a:avLst/>
          </a:prstGeom>
          <a:noFill/>
        </p:spPr>
        <p:txBody>
          <a:bodyPr wrap="square" rtlCol="0">
            <a:spAutoFit/>
          </a:bodyPr>
          <a:lstStyle/>
          <a:p>
            <a:r>
              <a:rPr lang="en-US" b="1" dirty="0"/>
              <a:t>No affliction</a:t>
            </a:r>
          </a:p>
        </p:txBody>
      </p:sp>
    </p:spTree>
    <p:extLst>
      <p:ext uri="{BB962C8B-B14F-4D97-AF65-F5344CB8AC3E}">
        <p14:creationId xmlns:p14="http://schemas.microsoft.com/office/powerpoint/2010/main" val="1229171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2"/>
                                        </p:tgtEl>
                                        <p:attrNameLst>
                                          <p:attrName>style.visibility</p:attrName>
                                        </p:attrNameLst>
                                      </p:cBhvr>
                                      <p:to>
                                        <p:strVal val="visible"/>
                                      </p:to>
                                    </p:set>
                                    <p:animEffect transition="in" filter="fade">
                                      <p:cBhvr>
                                        <p:cTn id="12" dur="500"/>
                                        <p:tgtEl>
                                          <p:spTgt spid="205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56"/>
                                        </p:tgtEl>
                                        <p:attrNameLst>
                                          <p:attrName>style.visibility</p:attrName>
                                        </p:attrNameLst>
                                      </p:cBhvr>
                                      <p:to>
                                        <p:strVal val="visible"/>
                                      </p:to>
                                    </p:set>
                                    <p:animEffect transition="in" filter="fade">
                                      <p:cBhvr>
                                        <p:cTn id="17" dur="500"/>
                                        <p:tgtEl>
                                          <p:spTgt spid="205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054"/>
                                        </p:tgtEl>
                                        <p:attrNameLst>
                                          <p:attrName>style.visibility</p:attrName>
                                        </p:attrNameLst>
                                      </p:cBhvr>
                                      <p:to>
                                        <p:strVal val="visible"/>
                                      </p:to>
                                    </p:set>
                                    <p:animEffect transition="in" filter="fade">
                                      <p:cBhvr>
                                        <p:cTn id="22" dur="500"/>
                                        <p:tgtEl>
                                          <p:spTgt spid="20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oking 16x9">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extLst>
    <a:ext uri="{05A4C25C-085E-4340-85A3-A5531E510DB2}">
      <thm15:themeFamily xmlns:thm15="http://schemas.microsoft.com/office/thememl/2012/main" name="Fresh food presentation (widescreen).potx" id="{63DD3034-9CB5-4B6F-BCA0-530A5E267AB2}" vid="{9783A5E3-1DF2-4F3C-8902-0C2EB8A188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tf02787942_win32</Template>
  <TotalTime>18628</TotalTime>
  <Words>1569</Words>
  <Application>Microsoft Office PowerPoint</Application>
  <PresentationFormat>Widescreen</PresentationFormat>
  <Paragraphs>226</Paragraphs>
  <Slides>26</Slides>
  <Notes>25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26</vt:i4>
      </vt:variant>
    </vt:vector>
  </HeadingPairs>
  <TitlesOfParts>
    <vt:vector size="39" baseType="lpstr">
      <vt:lpstr>Amasis MT Pro</vt:lpstr>
      <vt:lpstr>Arial</vt:lpstr>
      <vt:lpstr>Arial</vt:lpstr>
      <vt:lpstr>Arial Black</vt:lpstr>
      <vt:lpstr>AvenirWeb</vt:lpstr>
      <vt:lpstr>Calibri</vt:lpstr>
      <vt:lpstr>Constantia</vt:lpstr>
      <vt:lpstr>Inter</vt:lpstr>
      <vt:lpstr>Lora</vt:lpstr>
      <vt:lpstr>Quattrocento Sans</vt:lpstr>
      <vt:lpstr>Segoe UI</vt:lpstr>
      <vt:lpstr>Times New Roman</vt:lpstr>
      <vt:lpstr>Cooking 16x9</vt:lpstr>
      <vt:lpstr>Accessibility fundamentals to drive your web apps  into the future</vt:lpstr>
      <vt:lpstr>PowerPoint Presentation</vt:lpstr>
      <vt:lpstr>Full PowerPoint and app:</vt:lpstr>
      <vt:lpstr>PowerPoint Presentation</vt:lpstr>
      <vt:lpstr>Agenda</vt:lpstr>
      <vt:lpstr>Web Content Accessibility Guidelines (WCAG)</vt:lpstr>
      <vt:lpstr>Planning</vt:lpstr>
      <vt:lpstr>Color</vt:lpstr>
      <vt:lpstr>PowerPoint Presentation</vt:lpstr>
      <vt:lpstr>Pattern</vt:lpstr>
      <vt:lpstr>PowerPoint Presentation</vt:lpstr>
      <vt:lpstr>Layout &amp; Responsiveness</vt:lpstr>
      <vt:lpstr>Accessibility API</vt:lpstr>
      <vt:lpstr>Accessibility Tree</vt:lpstr>
      <vt:lpstr>Semantics</vt:lpstr>
      <vt:lpstr>Accessible Names</vt:lpstr>
      <vt:lpstr>ARIA &amp; Aria-attributes</vt:lpstr>
      <vt:lpstr>PowerPoint Presentation</vt:lpstr>
      <vt:lpstr>Aria-labelledby</vt:lpstr>
      <vt:lpstr>Aria-label</vt:lpstr>
      <vt:lpstr>Alt-text</vt:lpstr>
      <vt:lpstr>Alt-text Attributes</vt:lpstr>
      <vt:lpstr>Manual Testing Checklist*</vt:lpstr>
      <vt:lpstr>Tools</vt:lpstr>
      <vt:lpstr>Resources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Accessibility </dc:title>
  <dc:creator>Towell, Aurelia (STL)</dc:creator>
  <cp:lastModifiedBy>Towell, Aurelia (STL)</cp:lastModifiedBy>
  <cp:revision>49</cp:revision>
  <cp:lastPrinted>2022-06-02T13:24:44Z</cp:lastPrinted>
  <dcterms:created xsi:type="dcterms:W3CDTF">2022-02-04T20:34:18Z</dcterms:created>
  <dcterms:modified xsi:type="dcterms:W3CDTF">2022-06-07T02:35:19Z</dcterms:modified>
</cp:coreProperties>
</file>

<file path=docProps/thumbnail.jpeg>
</file>